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slide. DexNest ERP is a complete school management system with web admin panel + 2 Android apps. Pilot school: STSVM, Sitapur, UP. Built by Dexterosoft.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 issuance is linked to student deactivation — automatic, cannot be bypassed. Initials avatar means even schools with no student photos can generate professional ID cards.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reports are printable as PDFs directly from browser — no Excel needed. Permissions allow giving accountant access to only Fees, receptionist only to Students,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feature can be turned ON or OFF by admin from Module Settings — button disappears from home screen without any app update. OTP login means no passwords to remember or lose.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app: attendance marking syncs directly to admin panel. Homework assignment means teachers don't need to physically come to school to assign homework. OTP login — no password management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other school ERP at this price lets admin control individual app features in real time. Login block is extremely powerful — instant access control without any app update or server restart.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Firebase FCM is free for the volume schools need. Push notifications replace WhatsApp group messages and SMS — everything is in the app and tracked. Works even when phone is on silent.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OTP login means no password management, no forgotten passwords, no password resets. Student just needs their roll number — it's printed on their ID card. Teacher needs their employee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value propositions for Indian schools: local support, cheap hosting, free app, we handle setup. Most schools don't have a dedicated IT person — we eliminate that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Pricing slide. Show the actual pricing image. Installation is a one-time charge of ₹10,000. Annual fee is ₹5,000/year for up to 500 students, then ₹8 per student above 500. Play Store publishing is ₹5,000 one-time optional. First year for 300 students: ₹15,000 total.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slide — leave on screen during Q&amp;A. Demo website and admin panel are live. The Hindi tagline resonates well with school principals. Offer a free 30-day demo to close the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Three-component architecture. Admin panel manages everything. Both apps consume the same API. Login uses OTP — student gets OTP on their registered phone number, teacher gets OTP on staff mobile.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 numbers auto-reset per class per year. TC issuance automatically locks the student out of the app — no manual step needed. The whole onboarding flow from registration to first login takes under 2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Admissions handles walk-in parents who come directly without using the app. TC verification gate is legally important — student from another school cannot be admitted without verifying their Transfer Certificate.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attendance feeds directly into timetable substitution — when a teacher is marked absent, the substitution page shows a red badge immediately. Teacher can also mark attendance from app anywhere without coming to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Generating an invoice does NOT mark it paid — admin must separately record the payment. This ensures accurate accounts. The fee collection report shows who has paid, who has partial payments, and who has pending dues.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Dual exam system is a key differentiator. Schools already using manual marksheets can continue — bulk system can be added when ready. Both publish to the same report cards table the student app 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substitution system is the most appreciated admin feature. It automatically cross-references staff attendance with the timetable — one screen shows everything that needs to be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push notification is very popular with parents — instant alert when homework is assigned. Syllabus module means no printing or distribution needed — parents just open the app.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A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1097280"/>
            <a:ext cx="3657600" cy="3657600"/>
          </a:xfrm>
          <a:prstGeom prst="ellipse">
            <a:avLst/>
          </a:prstGeom>
          <a:solidFill>
            <a:srgbClr val="1565C0">
              <a:alpha val="22000"/>
            </a:srgbClr>
          </a:solidFill>
          <a:ln w="12700">
            <a:solidFill>
              <a:srgbClr val="1565C0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731520" y="3474720"/>
            <a:ext cx="2743200" cy="2743200"/>
          </a:xfrm>
          <a:prstGeom prst="ellipse">
            <a:avLst/>
          </a:prstGeom>
          <a:solidFill>
            <a:srgbClr val="283593">
              <a:alpha val="20000"/>
            </a:srgbClr>
          </a:solidFill>
          <a:ln w="12700">
            <a:solidFill>
              <a:srgbClr val="283593">
                <a:alpha val="20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75488"/>
            <a:ext cx="658368" cy="65836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88720" y="438912"/>
            <a:ext cx="7498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DexNest ERP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1188720" y="1152144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School Management System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457200" y="1682496"/>
            <a:ext cx="3840480" cy="36576"/>
          </a:xfrm>
          <a:prstGeom prst="rect">
            <a:avLst/>
          </a:prstGeom>
          <a:solidFill>
            <a:srgbClr val="42A5F5"/>
          </a:solidFill>
          <a:ln w="12700">
            <a:solidFill>
              <a:srgbClr val="42A5F5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57200" y="1883664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57200" y="1883664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👨‍🎓 Students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2651760" y="1883664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651760" y="1883664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Admissions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4846320" y="1883664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846320" y="1883664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💰 Fees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7040880" y="1883664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040880" y="1883664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🎓 Exams &amp; Results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457200" y="2286000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7200" y="2286000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📆 Timetable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2651760" y="2286000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2651760" y="2286000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📱 Mobile Apps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4846320" y="2286000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846320" y="2286000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Notifications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7040880" y="2286000"/>
            <a:ext cx="2084832" cy="310896"/>
          </a:xfrm>
          <a:prstGeom prst="roundRect">
            <a:avLst>
              <a:gd name="adj" fmla="val 23529"/>
            </a:avLst>
          </a:prstGeom>
          <a:solidFill>
            <a:srgbClr val="283593">
              <a:alpha val="38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040880" y="2286000"/>
            <a:ext cx="20848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🛡️ Permissions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457200" y="2907792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4B5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Feature-by-Feature Demo Presentation</a:t>
            </a:r>
            <a:endParaRPr lang="en-US" sz="1300" dirty="0"/>
          </a:p>
        </p:txBody>
      </p:sp>
      <p:sp>
        <p:nvSpPr>
          <p:cNvPr id="25" name="Shape 22"/>
          <p:cNvSpPr/>
          <p:nvPr/>
        </p:nvSpPr>
        <p:spPr>
          <a:xfrm>
            <a:off x="457200" y="3383280"/>
            <a:ext cx="2084832" cy="896112"/>
          </a:xfrm>
          <a:prstGeom prst="roundRect">
            <a:avLst>
              <a:gd name="adj" fmla="val 10204"/>
            </a:avLst>
          </a:prstGeom>
          <a:solidFill>
            <a:srgbClr val="1565C0">
              <a:alpha val="2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57200" y="3438144"/>
            <a:ext cx="20848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20+</a:t>
            </a:r>
            <a:endParaRPr lang="en-US" sz="2400" dirty="0"/>
          </a:p>
        </p:txBody>
      </p:sp>
      <p:sp>
        <p:nvSpPr>
          <p:cNvPr id="27" name="Text 24"/>
          <p:cNvSpPr/>
          <p:nvPr/>
        </p:nvSpPr>
        <p:spPr>
          <a:xfrm>
            <a:off x="457200" y="3822192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Modules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2670048" y="3383280"/>
            <a:ext cx="2084832" cy="896112"/>
          </a:xfrm>
          <a:prstGeom prst="roundRect">
            <a:avLst>
              <a:gd name="adj" fmla="val 10204"/>
            </a:avLst>
          </a:prstGeom>
          <a:solidFill>
            <a:srgbClr val="1565C0">
              <a:alpha val="2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2670048" y="3438144"/>
            <a:ext cx="20848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2400" dirty="0"/>
          </a:p>
        </p:txBody>
      </p:sp>
      <p:sp>
        <p:nvSpPr>
          <p:cNvPr id="30" name="Text 27"/>
          <p:cNvSpPr/>
          <p:nvPr/>
        </p:nvSpPr>
        <p:spPr>
          <a:xfrm>
            <a:off x="2670048" y="3822192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Feature Flags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4882896" y="3383280"/>
            <a:ext cx="2084832" cy="896112"/>
          </a:xfrm>
          <a:prstGeom prst="roundRect">
            <a:avLst>
              <a:gd name="adj" fmla="val 10204"/>
            </a:avLst>
          </a:prstGeom>
          <a:solidFill>
            <a:srgbClr val="1565C0">
              <a:alpha val="2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82896" y="3438144"/>
            <a:ext cx="20848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40+</a:t>
            </a:r>
            <a:endParaRPr lang="en-US" sz="2400" dirty="0"/>
          </a:p>
        </p:txBody>
      </p:sp>
      <p:sp>
        <p:nvSpPr>
          <p:cNvPr id="33" name="Text 30"/>
          <p:cNvSpPr/>
          <p:nvPr/>
        </p:nvSpPr>
        <p:spPr>
          <a:xfrm>
            <a:off x="4882896" y="3822192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Endpoints</a:t>
            </a:r>
            <a:endParaRPr lang="en-US" sz="1000" dirty="0"/>
          </a:p>
        </p:txBody>
      </p:sp>
      <p:sp>
        <p:nvSpPr>
          <p:cNvPr id="34" name="Shape 31"/>
          <p:cNvSpPr/>
          <p:nvPr/>
        </p:nvSpPr>
        <p:spPr>
          <a:xfrm>
            <a:off x="7095744" y="3383280"/>
            <a:ext cx="2084832" cy="896112"/>
          </a:xfrm>
          <a:prstGeom prst="roundRect">
            <a:avLst>
              <a:gd name="adj" fmla="val 10204"/>
            </a:avLst>
          </a:prstGeom>
          <a:solidFill>
            <a:srgbClr val="1565C0">
              <a:alpha val="2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7095744" y="3438144"/>
            <a:ext cx="20848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400" dirty="0"/>
          </a:p>
        </p:txBody>
      </p:sp>
      <p:sp>
        <p:nvSpPr>
          <p:cNvPr id="36" name="Text 33"/>
          <p:cNvSpPr/>
          <p:nvPr/>
        </p:nvSpPr>
        <p:spPr>
          <a:xfrm>
            <a:off x="7095744" y="3822192"/>
            <a:ext cx="20848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Apps</a:t>
            </a:r>
            <a:endParaRPr lang="en-US" sz="1000" dirty="0"/>
          </a:p>
        </p:txBody>
      </p:sp>
      <p:sp>
        <p:nvSpPr>
          <p:cNvPr id="37" name="Text 34"/>
          <p:cNvSpPr/>
          <p:nvPr/>
        </p:nvSpPr>
        <p:spPr>
          <a:xfrm>
            <a:off x="457200" y="459028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747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Developed by Dexterosoft  |  dexnest.dexterosoft.com  |  info@dexterosoft.com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MODULES 9, 10, 11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Staff, Salary &amp; Certificates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29184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9184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29184" y="1408176"/>
            <a:ext cx="2121408" cy="3657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99616"/>
            <a:ext cx="384048" cy="38404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14400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Management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20624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Full staff profile with photo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420624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Auto employee code generation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420624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Department and designation tracking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420624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Teaching vs non-teaching flag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420624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Monthly attendance marking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20624" y="370332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Staff leave apply and approve flow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2560320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2560320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4A148C"/>
          </a:solidFill>
          <a:ln w="12700">
            <a:solidFill>
              <a:srgbClr val="4A148C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2560320" y="1408176"/>
            <a:ext cx="2121408" cy="36576"/>
          </a:xfrm>
          <a:prstGeom prst="rect">
            <a:avLst/>
          </a:prstGeom>
          <a:solidFill>
            <a:srgbClr val="4A148C"/>
          </a:solidFill>
          <a:ln w="12700">
            <a:solidFill>
              <a:srgbClr val="4A148C"/>
            </a:solidFill>
            <a:prstDash val="solid"/>
          </a:ln>
        </p:spPr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36" y="1499616"/>
            <a:ext cx="384048" cy="38404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3145536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4A14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Salary Management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2651760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Salary structure: Basic + HRA + DA + TA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2651760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Deductions: PF, TDS, Professional Tax</a:t>
            </a:r>
            <a:endParaRPr lang="en-US" sz="1000" dirty="0"/>
          </a:p>
        </p:txBody>
      </p:sp>
      <p:sp>
        <p:nvSpPr>
          <p:cNvPr id="23" name="Text 19"/>
          <p:cNvSpPr/>
          <p:nvPr/>
        </p:nvSpPr>
        <p:spPr>
          <a:xfrm>
            <a:off x="2651760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Monthly salary processing in one click</a:t>
            </a:r>
            <a:endParaRPr lang="en-US" sz="1000" dirty="0"/>
          </a:p>
        </p:txBody>
      </p:sp>
      <p:sp>
        <p:nvSpPr>
          <p:cNvPr id="24" name="Text 20"/>
          <p:cNvSpPr/>
          <p:nvPr/>
        </p:nvSpPr>
        <p:spPr>
          <a:xfrm>
            <a:off x="2651760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Auto salary slip — printable PDF</a:t>
            </a:r>
            <a:endParaRPr lang="en-US" sz="1000" dirty="0"/>
          </a:p>
        </p:txBody>
      </p:sp>
      <p:sp>
        <p:nvSpPr>
          <p:cNvPr id="25" name="Text 21"/>
          <p:cNvSpPr/>
          <p:nvPr/>
        </p:nvSpPr>
        <p:spPr>
          <a:xfrm>
            <a:off x="2651760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Teacher views salary slip in app</a:t>
            </a:r>
            <a:endParaRPr lang="en-US" sz="1000" dirty="0"/>
          </a:p>
        </p:txBody>
      </p:sp>
      <p:sp>
        <p:nvSpPr>
          <p:cNvPr id="26" name="Text 22"/>
          <p:cNvSpPr/>
          <p:nvPr/>
        </p:nvSpPr>
        <p:spPr>
          <a:xfrm>
            <a:off x="2651760" y="370332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Annual salary summary report</a:t>
            </a:r>
            <a:endParaRPr lang="en-US" sz="1000" dirty="0"/>
          </a:p>
        </p:txBody>
      </p:sp>
      <p:sp>
        <p:nvSpPr>
          <p:cNvPr id="27" name="Shape 23"/>
          <p:cNvSpPr/>
          <p:nvPr/>
        </p:nvSpPr>
        <p:spPr>
          <a:xfrm>
            <a:off x="4791456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4791456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9" name="Shape 25"/>
          <p:cNvSpPr/>
          <p:nvPr/>
        </p:nvSpPr>
        <p:spPr>
          <a:xfrm>
            <a:off x="4791456" y="1408176"/>
            <a:ext cx="2121408" cy="3657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pic>
        <p:nvPicPr>
          <p:cNvPr id="3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72" y="1499616"/>
            <a:ext cx="384048" cy="384048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5376672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 &amp; Migration Certs</a:t>
            </a:r>
            <a:endParaRPr lang="en-US" sz="1200" dirty="0"/>
          </a:p>
        </p:txBody>
      </p:sp>
      <p:sp>
        <p:nvSpPr>
          <p:cNvPr id="32" name="Text 27"/>
          <p:cNvSpPr/>
          <p:nvPr/>
        </p:nvSpPr>
        <p:spPr>
          <a:xfrm>
            <a:off x="4882896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Transfer Certificate — 10 templates to choose</a:t>
            </a:r>
            <a:endParaRPr lang="en-US" sz="1000" dirty="0"/>
          </a:p>
        </p:txBody>
      </p:sp>
      <p:sp>
        <p:nvSpPr>
          <p:cNvPr id="33" name="Text 28"/>
          <p:cNvSpPr/>
          <p:nvPr/>
        </p:nvSpPr>
        <p:spPr>
          <a:xfrm>
            <a:off x="4882896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Migration Certificate — 10 templates</a:t>
            </a:r>
            <a:endParaRPr lang="en-US" sz="1000" dirty="0"/>
          </a:p>
        </p:txBody>
      </p:sp>
      <p:sp>
        <p:nvSpPr>
          <p:cNvPr id="34" name="Text 29"/>
          <p:cNvSpPr/>
          <p:nvPr/>
        </p:nvSpPr>
        <p:spPr>
          <a:xfrm>
            <a:off x="4882896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Auto TC and cert number generation</a:t>
            </a:r>
            <a:endParaRPr lang="en-US" sz="1000" dirty="0"/>
          </a:p>
        </p:txBody>
      </p:sp>
      <p:sp>
        <p:nvSpPr>
          <p:cNvPr id="35" name="Text 30"/>
          <p:cNvSpPr/>
          <p:nvPr/>
        </p:nvSpPr>
        <p:spPr>
          <a:xfrm>
            <a:off x="4882896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TC deletion disabled — legal document</a:t>
            </a:r>
            <a:endParaRPr lang="en-US" sz="1000" dirty="0"/>
          </a:p>
        </p:txBody>
      </p:sp>
      <p:sp>
        <p:nvSpPr>
          <p:cNvPr id="36" name="Text 31"/>
          <p:cNvSpPr/>
          <p:nvPr/>
        </p:nvSpPr>
        <p:spPr>
          <a:xfrm>
            <a:off x="4882896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TC issuance locks student out of app</a:t>
            </a:r>
            <a:endParaRPr lang="en-US" sz="1000" dirty="0"/>
          </a:p>
        </p:txBody>
      </p:sp>
      <p:sp>
        <p:nvSpPr>
          <p:cNvPr id="37" name="Text 32"/>
          <p:cNvSpPr/>
          <p:nvPr/>
        </p:nvSpPr>
        <p:spPr>
          <a:xfrm>
            <a:off x="4882896" y="370332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Download as PDF — print ready</a:t>
            </a:r>
            <a:endParaRPr lang="en-US" sz="1000" dirty="0"/>
          </a:p>
        </p:txBody>
      </p:sp>
      <p:sp>
        <p:nvSpPr>
          <p:cNvPr id="38" name="Shape 33"/>
          <p:cNvSpPr/>
          <p:nvPr/>
        </p:nvSpPr>
        <p:spPr>
          <a:xfrm>
            <a:off x="7022592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9" name="Shape 34"/>
          <p:cNvSpPr/>
          <p:nvPr/>
        </p:nvSpPr>
        <p:spPr>
          <a:xfrm>
            <a:off x="7022592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4E342E"/>
          </a:solidFill>
          <a:ln w="12700">
            <a:solidFill>
              <a:srgbClr val="4E342E"/>
            </a:solidFill>
            <a:prstDash val="solid"/>
          </a:ln>
        </p:spPr>
      </p:sp>
      <p:sp>
        <p:nvSpPr>
          <p:cNvPr id="40" name="Shape 35"/>
          <p:cNvSpPr/>
          <p:nvPr/>
        </p:nvSpPr>
        <p:spPr>
          <a:xfrm>
            <a:off x="7022592" y="1408176"/>
            <a:ext cx="2121408" cy="36576"/>
          </a:xfrm>
          <a:prstGeom prst="rect">
            <a:avLst/>
          </a:prstGeom>
          <a:solidFill>
            <a:srgbClr val="4E342E"/>
          </a:solidFill>
          <a:ln w="12700">
            <a:solidFill>
              <a:srgbClr val="4E342E"/>
            </a:solidFill>
            <a:prstDash val="solid"/>
          </a:ln>
        </p:spPr>
      </p:sp>
      <p:pic>
        <p:nvPicPr>
          <p:cNvPr id="4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08" y="1499616"/>
            <a:ext cx="384048" cy="384048"/>
          </a:xfrm>
          <a:prstGeom prst="rect">
            <a:avLst/>
          </a:prstGeom>
        </p:spPr>
      </p:pic>
      <p:sp>
        <p:nvSpPr>
          <p:cNvPr id="42" name="Text 36"/>
          <p:cNvSpPr/>
          <p:nvPr/>
        </p:nvSpPr>
        <p:spPr>
          <a:xfrm>
            <a:off x="7607808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4E34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 Cards</a:t>
            </a:r>
            <a:endParaRPr lang="en-US" sz="1200" dirty="0"/>
          </a:p>
        </p:txBody>
      </p:sp>
      <p:sp>
        <p:nvSpPr>
          <p:cNvPr id="43" name="Text 37"/>
          <p:cNvSpPr/>
          <p:nvPr/>
        </p:nvSpPr>
        <p:spPr>
          <a:xfrm>
            <a:off x="7114032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10 built-in template designs</a:t>
            </a:r>
            <a:endParaRPr lang="en-US" sz="1000" dirty="0"/>
          </a:p>
        </p:txBody>
      </p:sp>
      <p:sp>
        <p:nvSpPr>
          <p:cNvPr id="44" name="Text 38"/>
          <p:cNvSpPr/>
          <p:nvPr/>
        </p:nvSpPr>
        <p:spPr>
          <a:xfrm>
            <a:off x="7114032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class → filter students</a:t>
            </a:r>
            <a:endParaRPr lang="en-US" sz="1000" dirty="0"/>
          </a:p>
        </p:txBody>
      </p:sp>
      <p:sp>
        <p:nvSpPr>
          <p:cNvPr id="45" name="Text 39"/>
          <p:cNvSpPr/>
          <p:nvPr/>
        </p:nvSpPr>
        <p:spPr>
          <a:xfrm>
            <a:off x="7114032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Photo or auto-initials avatar (e.g. AY)</a:t>
            </a:r>
            <a:endParaRPr lang="en-US" sz="1000" dirty="0"/>
          </a:p>
        </p:txBody>
      </p:sp>
      <p:sp>
        <p:nvSpPr>
          <p:cNvPr id="46" name="Text 40"/>
          <p:cNvSpPr/>
          <p:nvPr/>
        </p:nvSpPr>
        <p:spPr>
          <a:xfrm>
            <a:off x="7114032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Bulk generate for entire class</a:t>
            </a:r>
            <a:endParaRPr lang="en-US" sz="1000" dirty="0"/>
          </a:p>
        </p:txBody>
      </p:sp>
      <p:sp>
        <p:nvSpPr>
          <p:cNvPr id="47" name="Text 41"/>
          <p:cNvSpPr/>
          <p:nvPr/>
        </p:nvSpPr>
        <p:spPr>
          <a:xfrm>
            <a:off x="7114032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Multiple cards per A4 sheet</a:t>
            </a:r>
            <a:endParaRPr lang="en-US" sz="1000" dirty="0"/>
          </a:p>
        </p:txBody>
      </p:sp>
      <p:sp>
        <p:nvSpPr>
          <p:cNvPr id="48" name="Text 42"/>
          <p:cNvSpPr/>
          <p:nvPr/>
        </p:nvSpPr>
        <p:spPr>
          <a:xfrm>
            <a:off x="7114032" y="370332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Download PDF — print and laminate</a:t>
            </a:r>
            <a:endParaRPr lang="en-US" sz="1000" dirty="0"/>
          </a:p>
        </p:txBody>
      </p:sp>
      <p:sp>
        <p:nvSpPr>
          <p:cNvPr id="49" name="Shape 43"/>
          <p:cNvSpPr/>
          <p:nvPr/>
        </p:nvSpPr>
        <p:spPr>
          <a:xfrm>
            <a:off x="384048" y="4974336"/>
            <a:ext cx="8394192" cy="347472"/>
          </a:xfrm>
          <a:prstGeom prst="roundRect">
            <a:avLst>
              <a:gd name="adj" fmla="val 21053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40000"/>
              </a:srgbClr>
            </a:solidFill>
            <a:prstDash val="solid"/>
          </a:ln>
        </p:spPr>
      </p:sp>
      <p:sp>
        <p:nvSpPr>
          <p:cNvPr id="50" name="Text 44"/>
          <p:cNvSpPr/>
          <p:nvPr/>
        </p:nvSpPr>
        <p:spPr>
          <a:xfrm>
            <a:off x="502920" y="501091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ID Cards: students without a photo automatically get a colored initials avatar — no blank cards ever. Works in both browser preview and PDF.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283593">
              <a:alpha val="12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12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Reports, Permissions &amp; Settings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1335024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Available Reports</a:t>
            </a:r>
            <a:endParaRPr lang="en-US" sz="13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773936"/>
            <a:ext cx="201168" cy="2011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7512" y="1682496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Attendance Report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667512" y="1920240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Class-wise, date-range, percentage</a:t>
            </a:r>
            <a:endParaRPr lang="en-US" sz="9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48" y="1773936"/>
            <a:ext cx="201168" cy="20116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983480" y="1682496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Attendance Report</a:t>
            </a:r>
            <a:endParaRPr lang="en-US" sz="1100" dirty="0"/>
          </a:p>
        </p:txBody>
      </p:sp>
      <p:sp>
        <p:nvSpPr>
          <p:cNvPr id="12" name="Text 7"/>
          <p:cNvSpPr/>
          <p:nvPr/>
        </p:nvSpPr>
        <p:spPr>
          <a:xfrm>
            <a:off x="4983480" y="1920240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staff presence summary</a:t>
            </a:r>
            <a:endParaRPr lang="en-US" sz="9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2249424"/>
            <a:ext cx="201168" cy="20116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67512" y="2157984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Collection Report</a:t>
            </a:r>
            <a:endParaRPr lang="en-US" sz="1100" dirty="0"/>
          </a:p>
        </p:txBody>
      </p:sp>
      <p:sp>
        <p:nvSpPr>
          <p:cNvPr id="15" name="Text 9"/>
          <p:cNvSpPr/>
          <p:nvPr/>
        </p:nvSpPr>
        <p:spPr>
          <a:xfrm>
            <a:off x="667512" y="2395728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class, month, and fee head</a:t>
            </a:r>
            <a:endParaRPr lang="en-US" sz="9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448" y="2249424"/>
            <a:ext cx="201168" cy="20116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4983480" y="2157984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Defaulters List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4983480" y="2395728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with pending invoices</a:t>
            </a:r>
            <a:endParaRPr lang="en-US" sz="950" dirty="0"/>
          </a:p>
        </p:txBody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" y="2724912"/>
            <a:ext cx="201168" cy="20116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667512" y="2633472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Strength Report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667512" y="2871216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Boys/girls count per class</a:t>
            </a:r>
            <a:endParaRPr lang="en-US" sz="950" dirty="0"/>
          </a:p>
        </p:txBody>
      </p:sp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448" y="2724912"/>
            <a:ext cx="201168" cy="201168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4983480" y="2633472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Register</a:t>
            </a:r>
            <a:endParaRPr lang="en-US" sz="1100" dirty="0"/>
          </a:p>
        </p:txBody>
      </p:sp>
      <p:sp>
        <p:nvSpPr>
          <p:cNvPr id="24" name="Text 15"/>
          <p:cNvSpPr/>
          <p:nvPr/>
        </p:nvSpPr>
        <p:spPr>
          <a:xfrm>
            <a:off x="4983480" y="2871216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Printable class-wise list</a:t>
            </a:r>
            <a:endParaRPr lang="en-US" sz="950" dirty="0"/>
          </a:p>
        </p:txBody>
      </p:sp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" y="3200400"/>
            <a:ext cx="201168" cy="201168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667512" y="3108960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Workload Report</a:t>
            </a:r>
            <a:endParaRPr lang="en-US" sz="1100" dirty="0"/>
          </a:p>
        </p:txBody>
      </p:sp>
      <p:sp>
        <p:nvSpPr>
          <p:cNvPr id="27" name="Text 17"/>
          <p:cNvSpPr/>
          <p:nvPr/>
        </p:nvSpPr>
        <p:spPr>
          <a:xfrm>
            <a:off x="667512" y="3346704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Periods per teacher per week</a:t>
            </a:r>
            <a:endParaRPr lang="en-US" sz="950" dirty="0"/>
          </a:p>
        </p:txBody>
      </p:sp>
      <p:pic>
        <p:nvPicPr>
          <p:cNvPr id="28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448" y="3200400"/>
            <a:ext cx="201168" cy="201168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4983480" y="3108960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Salary Annual Report</a:t>
            </a:r>
            <a:endParaRPr lang="en-US" sz="1100" dirty="0"/>
          </a:p>
        </p:txBody>
      </p:sp>
      <p:sp>
        <p:nvSpPr>
          <p:cNvPr id="30" name="Text 19"/>
          <p:cNvSpPr/>
          <p:nvPr/>
        </p:nvSpPr>
        <p:spPr>
          <a:xfrm>
            <a:off x="4983480" y="3346704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Staff-wise yearly summary</a:t>
            </a:r>
            <a:endParaRPr lang="en-US" sz="950" dirty="0"/>
          </a:p>
        </p:txBody>
      </p:sp>
      <p:sp>
        <p:nvSpPr>
          <p:cNvPr id="31" name="Shape 20"/>
          <p:cNvSpPr/>
          <p:nvPr/>
        </p:nvSpPr>
        <p:spPr>
          <a:xfrm>
            <a:off x="365760" y="3913632"/>
            <a:ext cx="4133088" cy="1188720"/>
          </a:xfrm>
          <a:prstGeom prst="roundRect">
            <a:avLst>
              <a:gd name="adj" fmla="val 7692"/>
            </a:avLst>
          </a:prstGeom>
          <a:solidFill>
            <a:srgbClr val="E8EAF6"/>
          </a:solidFill>
          <a:ln w="12700">
            <a:solidFill>
              <a:srgbClr val="9FA8DA"/>
            </a:solidFill>
            <a:prstDash val="solid"/>
          </a:ln>
        </p:spPr>
      </p:sp>
      <p:pic>
        <p:nvPicPr>
          <p:cNvPr id="3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76" y="4041648"/>
            <a:ext cx="310896" cy="310896"/>
          </a:xfrm>
          <a:prstGeom prst="rect">
            <a:avLst/>
          </a:prstGeom>
        </p:spPr>
      </p:pic>
      <p:sp>
        <p:nvSpPr>
          <p:cNvPr id="33" name="Text 21"/>
          <p:cNvSpPr/>
          <p:nvPr/>
        </p:nvSpPr>
        <p:spPr>
          <a:xfrm>
            <a:off x="896112" y="404164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&amp; Permissions</a:t>
            </a:r>
            <a:endParaRPr lang="en-US" sz="1200" dirty="0"/>
          </a:p>
        </p:txBody>
      </p:sp>
      <p:sp>
        <p:nvSpPr>
          <p:cNvPr id="34" name="Text 22"/>
          <p:cNvSpPr/>
          <p:nvPr/>
        </p:nvSpPr>
        <p:spPr>
          <a:xfrm>
            <a:off x="493776" y="4352544"/>
            <a:ext cx="387705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= full access always</a:t>
            </a:r>
            <a:endParaRPr lang="en-US" sz="1050" dirty="0"/>
          </a:p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Operator = only modules you assign</a:t>
            </a:r>
            <a:endParaRPr lang="en-US" sz="1050" dirty="0"/>
          </a:p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Per-module: View / Edit / Delete / Manage</a:t>
            </a:r>
            <a:endParaRPr lang="en-US" sz="1050" dirty="0"/>
          </a:p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Sidebar auto-hides unauthorized sections</a:t>
            </a:r>
            <a:endParaRPr lang="en-US" sz="1050" dirty="0"/>
          </a:p>
        </p:txBody>
      </p:sp>
      <p:sp>
        <p:nvSpPr>
          <p:cNvPr id="35" name="Shape 23"/>
          <p:cNvSpPr/>
          <p:nvPr/>
        </p:nvSpPr>
        <p:spPr>
          <a:xfrm>
            <a:off x="4663440" y="3913632"/>
            <a:ext cx="4133088" cy="1188720"/>
          </a:xfrm>
          <a:prstGeom prst="roundRect">
            <a:avLst>
              <a:gd name="adj" fmla="val 7692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pic>
        <p:nvPicPr>
          <p:cNvPr id="36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3168" y="4041648"/>
            <a:ext cx="310896" cy="310896"/>
          </a:xfrm>
          <a:prstGeom prst="rect">
            <a:avLst/>
          </a:prstGeom>
        </p:spPr>
      </p:pic>
      <p:sp>
        <p:nvSpPr>
          <p:cNvPr id="37" name="Text 24"/>
          <p:cNvSpPr/>
          <p:nvPr/>
        </p:nvSpPr>
        <p:spPr>
          <a:xfrm>
            <a:off x="5175504" y="4041648"/>
            <a:ext cx="3511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Settings</a:t>
            </a:r>
            <a:endParaRPr lang="en-US" sz="1200" dirty="0"/>
          </a:p>
        </p:txBody>
      </p:sp>
      <p:sp>
        <p:nvSpPr>
          <p:cNvPr id="38" name="Text 25"/>
          <p:cNvSpPr/>
          <p:nvPr/>
        </p:nvSpPr>
        <p:spPr>
          <a:xfrm>
            <a:off x="4773168" y="4352544"/>
            <a:ext cx="389534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academic year control</a:t>
            </a:r>
            <a:endParaRPr lang="en-US" sz="1050" dirty="0"/>
          </a:p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Default document templates (TC, Migration, Marksheet)</a:t>
            </a:r>
            <a:endParaRPr lang="en-US" sz="1050" dirty="0"/>
          </a:p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 format, currency symbol, OTP expiry time</a:t>
            </a:r>
            <a:endParaRPr lang="en-US" sz="1050" dirty="0"/>
          </a:p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Enable/disable any module or app feature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50A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-914400"/>
            <a:ext cx="3200400" cy="3200400"/>
          </a:xfrm>
          <a:prstGeom prst="ellipse">
            <a:avLst/>
          </a:prstGeom>
          <a:solidFill>
            <a:srgbClr val="1565C0">
              <a:alpha val="25000"/>
            </a:srgbClr>
          </a:solidFill>
          <a:ln w="12700">
            <a:solidFill>
              <a:srgbClr val="1565C0">
                <a:alpha val="25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731520" y="3474720"/>
            <a:ext cx="2286000" cy="2286000"/>
          </a:xfrm>
          <a:prstGeom prst="ellipse">
            <a:avLst/>
          </a:prstGeom>
          <a:solidFill>
            <a:srgbClr val="283593">
              <a:alpha val="22000"/>
            </a:srgbClr>
          </a:solidFill>
          <a:ln w="12700">
            <a:solidFill>
              <a:srgbClr val="283593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5E35B1">
              <a:alpha val="12000"/>
            </a:srgbClr>
          </a:solidFill>
          <a:ln w="12700">
            <a:solidFill>
              <a:srgbClr val="5E35B1">
                <a:alpha val="4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5E35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APP — STUDENT</a:t>
            </a:r>
            <a:endParaRPr lang="en-US" sz="9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11480" y="585216"/>
            <a:ext cx="7498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Android App — All 10 Features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411480" y="109728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Login: Roll Number → OTP sent to registered mobile number  |  Works without password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310896" y="1481328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10896" y="1572768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🏠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365760" y="1975104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Dashboard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365760" y="2267712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Profile: name, class, roll no, photo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"Quick action" buttons for all features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Document count + school notices (latest 5)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Pull-to-refresh updates all data + flags</a:t>
            </a:r>
            <a:endParaRPr lang="en-US" sz="850" dirty="0"/>
          </a:p>
        </p:txBody>
      </p:sp>
      <p:sp>
        <p:nvSpPr>
          <p:cNvPr id="13" name="Shape 10"/>
          <p:cNvSpPr/>
          <p:nvPr/>
        </p:nvSpPr>
        <p:spPr>
          <a:xfrm>
            <a:off x="2084832" y="1481328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084832" y="1572768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📅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2139696" y="1975104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2139696" y="2267712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Month-wise P/A/L records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Monthly attendance percentage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Color-coded monthly view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Full academic year summary</a:t>
            </a:r>
            <a:endParaRPr lang="en-US" sz="850" dirty="0"/>
          </a:p>
        </p:txBody>
      </p:sp>
      <p:sp>
        <p:nvSpPr>
          <p:cNvPr id="17" name="Shape 14"/>
          <p:cNvSpPr/>
          <p:nvPr/>
        </p:nvSpPr>
        <p:spPr>
          <a:xfrm>
            <a:off x="3858768" y="1481328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858768" y="1572768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💰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3913632" y="1975104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Invoices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3913632" y="2267712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All pending and paid invoices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Amount, due date, PAID/PARTIAL/PENDING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Payment history with receipt No.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 in Module Settings</a:t>
            </a:r>
            <a:endParaRPr lang="en-US" sz="850" dirty="0"/>
          </a:p>
        </p:txBody>
      </p:sp>
      <p:sp>
        <p:nvSpPr>
          <p:cNvPr id="21" name="Shape 18"/>
          <p:cNvSpPr/>
          <p:nvPr/>
        </p:nvSpPr>
        <p:spPr>
          <a:xfrm>
            <a:off x="5632704" y="1481328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632704" y="1572768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✏️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5687568" y="1975104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Homework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5687568" y="2267712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Subject-wise homework with due date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Full description + attached file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Push notification when assigned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</a:t>
            </a:r>
            <a:endParaRPr lang="en-US" sz="850" dirty="0"/>
          </a:p>
        </p:txBody>
      </p:sp>
      <p:sp>
        <p:nvSpPr>
          <p:cNvPr id="25" name="Shape 22"/>
          <p:cNvSpPr/>
          <p:nvPr/>
        </p:nvSpPr>
        <p:spPr>
          <a:xfrm>
            <a:off x="7406640" y="1481328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7406640" y="1572768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📅</a:t>
            </a:r>
            <a:endParaRPr lang="en-US" sz="2000" dirty="0"/>
          </a:p>
        </p:txBody>
      </p:sp>
      <p:sp>
        <p:nvSpPr>
          <p:cNvPr id="27" name="Text 24"/>
          <p:cNvSpPr/>
          <p:nvPr/>
        </p:nvSpPr>
        <p:spPr>
          <a:xfrm>
            <a:off x="7461504" y="1975104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Timetable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7461504" y="2267712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Weekly class timetable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Subject, teacher, time per period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Today highlighted automatically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</a:t>
            </a:r>
            <a:endParaRPr lang="en-US" sz="850" dirty="0"/>
          </a:p>
        </p:txBody>
      </p:sp>
      <p:sp>
        <p:nvSpPr>
          <p:cNvPr id="29" name="Shape 26"/>
          <p:cNvSpPr/>
          <p:nvPr/>
        </p:nvSpPr>
        <p:spPr>
          <a:xfrm>
            <a:off x="310896" y="3364992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310896" y="3456432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📖</a:t>
            </a:r>
            <a:endParaRPr lang="en-US" sz="2000" dirty="0"/>
          </a:p>
        </p:txBody>
      </p:sp>
      <p:sp>
        <p:nvSpPr>
          <p:cNvPr id="31" name="Text 28"/>
          <p:cNvSpPr/>
          <p:nvPr/>
        </p:nvSpPr>
        <p:spPr>
          <a:xfrm>
            <a:off x="365760" y="3858768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Syllabus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365760" y="4151376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Subject-wise monthly topics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See what is being taught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Parents track learning progress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</a:t>
            </a:r>
            <a:endParaRPr lang="en-US" sz="850" dirty="0"/>
          </a:p>
        </p:txBody>
      </p:sp>
      <p:sp>
        <p:nvSpPr>
          <p:cNvPr id="33" name="Shape 30"/>
          <p:cNvSpPr/>
          <p:nvPr/>
        </p:nvSpPr>
        <p:spPr>
          <a:xfrm>
            <a:off x="2084832" y="3364992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2084832" y="3456432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📋</a:t>
            </a:r>
            <a:endParaRPr lang="en-US" sz="2000" dirty="0"/>
          </a:p>
        </p:txBody>
      </p:sp>
      <p:sp>
        <p:nvSpPr>
          <p:cNvPr id="35" name="Text 32"/>
          <p:cNvSpPr/>
          <p:nvPr/>
        </p:nvSpPr>
        <p:spPr>
          <a:xfrm>
            <a:off x="2139696" y="3858768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 Application</a:t>
            </a:r>
            <a:endParaRPr lang="en-US" sz="1000" dirty="0"/>
          </a:p>
        </p:txBody>
      </p:sp>
      <p:sp>
        <p:nvSpPr>
          <p:cNvPr id="36" name="Text 33"/>
          <p:cNvSpPr/>
          <p:nvPr/>
        </p:nvSpPr>
        <p:spPr>
          <a:xfrm>
            <a:off x="2139696" y="4151376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Apply for leave from phone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type, dates, reason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Track PENDING/APPROVED/REJECTED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</a:t>
            </a:r>
            <a:endParaRPr lang="en-US" sz="850" dirty="0"/>
          </a:p>
        </p:txBody>
      </p:sp>
      <p:sp>
        <p:nvSpPr>
          <p:cNvPr id="37" name="Shape 34"/>
          <p:cNvSpPr/>
          <p:nvPr/>
        </p:nvSpPr>
        <p:spPr>
          <a:xfrm>
            <a:off x="3858768" y="3364992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3858768" y="3456432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🎓</a:t>
            </a:r>
            <a:endParaRPr lang="en-US" sz="2000" dirty="0"/>
          </a:p>
        </p:txBody>
      </p:sp>
      <p:sp>
        <p:nvSpPr>
          <p:cNvPr id="39" name="Text 36"/>
          <p:cNvSpPr/>
          <p:nvPr/>
        </p:nvSpPr>
        <p:spPr>
          <a:xfrm>
            <a:off x="3913632" y="3858768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 Cards</a:t>
            </a:r>
            <a:endParaRPr lang="en-US" sz="1000" dirty="0"/>
          </a:p>
        </p:txBody>
      </p:sp>
      <p:sp>
        <p:nvSpPr>
          <p:cNvPr id="40" name="Text 37"/>
          <p:cNvSpPr/>
          <p:nvPr/>
        </p:nvSpPr>
        <p:spPr>
          <a:xfrm>
            <a:off x="3913632" y="4151376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View published exam results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Subject marks, grades, percentage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Only shows after admin publishes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</a:t>
            </a:r>
            <a:endParaRPr lang="en-US" sz="850" dirty="0"/>
          </a:p>
        </p:txBody>
      </p:sp>
      <p:sp>
        <p:nvSpPr>
          <p:cNvPr id="41" name="Shape 38"/>
          <p:cNvSpPr/>
          <p:nvPr/>
        </p:nvSpPr>
        <p:spPr>
          <a:xfrm>
            <a:off x="5632704" y="3364992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5632704" y="3456432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📁</a:t>
            </a:r>
            <a:endParaRPr lang="en-US" sz="2000" dirty="0"/>
          </a:p>
        </p:txBody>
      </p:sp>
      <p:sp>
        <p:nvSpPr>
          <p:cNvPr id="43" name="Text 40"/>
          <p:cNvSpPr/>
          <p:nvPr/>
        </p:nvSpPr>
        <p:spPr>
          <a:xfrm>
            <a:off x="5687568" y="3858768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Documents</a:t>
            </a:r>
            <a:endParaRPr lang="en-US" sz="1000" dirty="0"/>
          </a:p>
        </p:txBody>
      </p:sp>
      <p:sp>
        <p:nvSpPr>
          <p:cNvPr id="44" name="Text 41"/>
          <p:cNvSpPr/>
          <p:nvPr/>
        </p:nvSpPr>
        <p:spPr>
          <a:xfrm>
            <a:off x="5687568" y="4151376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Upload personal documents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Aadhaar, TC, photos, certificates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can download anytime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</a:t>
            </a:r>
            <a:endParaRPr lang="en-US" sz="850" dirty="0"/>
          </a:p>
        </p:txBody>
      </p:sp>
      <p:sp>
        <p:nvSpPr>
          <p:cNvPr id="45" name="Shape 42"/>
          <p:cNvSpPr/>
          <p:nvPr/>
        </p:nvSpPr>
        <p:spPr>
          <a:xfrm>
            <a:off x="7406640" y="3364992"/>
            <a:ext cx="1700784" cy="1792224"/>
          </a:xfrm>
          <a:prstGeom prst="roundRect">
            <a:avLst>
              <a:gd name="adj" fmla="val 537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42A5F5">
                <a:alpha val="30000"/>
              </a:srgbClr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7406640" y="3456432"/>
            <a:ext cx="1700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</a:rPr>
              <a:t>👤</a:t>
            </a:r>
            <a:endParaRPr lang="en-US" sz="2000" dirty="0"/>
          </a:p>
        </p:txBody>
      </p:sp>
      <p:sp>
        <p:nvSpPr>
          <p:cNvPr id="47" name="Text 44"/>
          <p:cNvSpPr/>
          <p:nvPr/>
        </p:nvSpPr>
        <p:spPr>
          <a:xfrm>
            <a:off x="7461504" y="3858768"/>
            <a:ext cx="15910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Profile</a:t>
            </a:r>
            <a:endParaRPr lang="en-US" sz="1000" dirty="0"/>
          </a:p>
        </p:txBody>
      </p:sp>
      <p:sp>
        <p:nvSpPr>
          <p:cNvPr id="48" name="Text 45"/>
          <p:cNvSpPr/>
          <p:nvPr/>
        </p:nvSpPr>
        <p:spPr>
          <a:xfrm>
            <a:off x="7461504" y="4151376"/>
            <a:ext cx="159105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View all personal details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Update photo from camera or gallery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Class, section, roll number</a:t>
            </a:r>
            <a:endParaRPr lang="en-US" sz="850" dirty="0"/>
          </a:p>
          <a:p>
            <a:pPr marL="342900" indent="-342900">
              <a:buSzPct val="100000"/>
              <a:buChar char="•"/>
            </a:pPr>
            <a:r>
              <a:rPr lang="en-US" sz="85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Always visible — no flag</a:t>
            </a:r>
            <a:endParaRPr lang="en-US" sz="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APP — TEACHER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Android App — All 6 Features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1115568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Login: Employee Code → OTP sent to registered staff mobile number  |  No password needed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29184" y="1389888"/>
            <a:ext cx="2834640" cy="2048256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29184" y="1389888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9184" y="1426464"/>
            <a:ext cx="2834640" cy="3657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7904"/>
            <a:ext cx="384048" cy="38404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14400" y="1536192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Dashboard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420624" y="198424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Staff name, designation, department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420624" y="222199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Notice count badge on home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20624" y="2459736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Quick action buttons for all 5 features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420624" y="269748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Cached name shown before API response loads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420624" y="2935224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Pull-to-refresh updates data and flags instantly</a:t>
            </a:r>
            <a:endParaRPr lang="en-US" sz="1000" dirty="0"/>
          </a:p>
        </p:txBody>
      </p:sp>
      <p:sp>
        <p:nvSpPr>
          <p:cNvPr id="17" name="Text 13"/>
          <p:cNvSpPr/>
          <p:nvPr/>
        </p:nvSpPr>
        <p:spPr>
          <a:xfrm>
            <a:off x="420624" y="317296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Feature buttons show/hide per admin settings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3310128" y="1389888"/>
            <a:ext cx="2834640" cy="2048256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3310128" y="1389888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3310128" y="1426464"/>
            <a:ext cx="2834640" cy="36576"/>
          </a:xfrm>
          <a:prstGeom prst="rect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44" y="1517904"/>
            <a:ext cx="384048" cy="384048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3895344" y="1536192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 Class Attendance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3401568" y="198424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class-section from dropdown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3401568" y="222199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Load all students with one tap</a:t>
            </a:r>
            <a:endParaRPr lang="en-US" sz="1000" dirty="0"/>
          </a:p>
        </p:txBody>
      </p:sp>
      <p:sp>
        <p:nvSpPr>
          <p:cNvPr id="25" name="Text 20"/>
          <p:cNvSpPr/>
          <p:nvPr/>
        </p:nvSpPr>
        <p:spPr>
          <a:xfrm>
            <a:off x="3401568" y="2459736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Tap P / A / L per student individually</a:t>
            </a:r>
            <a:endParaRPr lang="en-US" sz="1000" dirty="0"/>
          </a:p>
        </p:txBody>
      </p:sp>
      <p:sp>
        <p:nvSpPr>
          <p:cNvPr id="26" name="Text 21"/>
          <p:cNvSpPr/>
          <p:nvPr/>
        </p:nvSpPr>
        <p:spPr>
          <a:xfrm>
            <a:off x="3401568" y="269748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"All Present" and "All Absent" bulk buttons</a:t>
            </a:r>
            <a:endParaRPr lang="en-US" sz="1000" dirty="0"/>
          </a:p>
        </p:txBody>
      </p:sp>
      <p:sp>
        <p:nvSpPr>
          <p:cNvPr id="27" name="Text 22"/>
          <p:cNvSpPr/>
          <p:nvPr/>
        </p:nvSpPr>
        <p:spPr>
          <a:xfrm>
            <a:off x="3401568" y="2935224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Live count shown: P:28 A:2 L:0 as you mark</a:t>
            </a:r>
            <a:endParaRPr lang="en-US" sz="1000" dirty="0"/>
          </a:p>
        </p:txBody>
      </p:sp>
      <p:sp>
        <p:nvSpPr>
          <p:cNvPr id="28" name="Text 23"/>
          <p:cNvSpPr/>
          <p:nvPr/>
        </p:nvSpPr>
        <p:spPr>
          <a:xfrm>
            <a:off x="3401568" y="317296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Submit → syncs to admin panel immediately</a:t>
            </a:r>
            <a:endParaRPr lang="en-US" sz="1000" dirty="0"/>
          </a:p>
        </p:txBody>
      </p:sp>
      <p:sp>
        <p:nvSpPr>
          <p:cNvPr id="29" name="Shape 24"/>
          <p:cNvSpPr/>
          <p:nvPr/>
        </p:nvSpPr>
        <p:spPr>
          <a:xfrm>
            <a:off x="6291072" y="1389888"/>
            <a:ext cx="2834640" cy="2048256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0" name="Shape 25"/>
          <p:cNvSpPr/>
          <p:nvPr/>
        </p:nvSpPr>
        <p:spPr>
          <a:xfrm>
            <a:off x="6291072" y="1389888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sp>
        <p:nvSpPr>
          <p:cNvPr id="31" name="Shape 26"/>
          <p:cNvSpPr/>
          <p:nvPr/>
        </p:nvSpPr>
        <p:spPr>
          <a:xfrm>
            <a:off x="6291072" y="1426464"/>
            <a:ext cx="2834640" cy="36576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pic>
        <p:nvPicPr>
          <p:cNvPr id="3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88" y="1517904"/>
            <a:ext cx="384048" cy="384048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6876288" y="1536192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Homework</a:t>
            </a:r>
            <a:endParaRPr lang="en-US" sz="1200" dirty="0"/>
          </a:p>
        </p:txBody>
      </p:sp>
      <p:sp>
        <p:nvSpPr>
          <p:cNvPr id="34" name="Text 28"/>
          <p:cNvSpPr/>
          <p:nvPr/>
        </p:nvSpPr>
        <p:spPr>
          <a:xfrm>
            <a:off x="6382512" y="198424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class and subject</a:t>
            </a:r>
            <a:endParaRPr lang="en-US" sz="1000" dirty="0"/>
          </a:p>
        </p:txBody>
      </p:sp>
      <p:sp>
        <p:nvSpPr>
          <p:cNvPr id="35" name="Text 29"/>
          <p:cNvSpPr/>
          <p:nvPr/>
        </p:nvSpPr>
        <p:spPr>
          <a:xfrm>
            <a:off x="6382512" y="222199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Enter title, description, due date</a:t>
            </a:r>
            <a:endParaRPr lang="en-US" sz="1000" dirty="0"/>
          </a:p>
        </p:txBody>
      </p:sp>
      <p:sp>
        <p:nvSpPr>
          <p:cNvPr id="36" name="Text 30"/>
          <p:cNvSpPr/>
          <p:nvPr/>
        </p:nvSpPr>
        <p:spPr>
          <a:xfrm>
            <a:off x="6382512" y="2459736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Attach a file (PDF or image)</a:t>
            </a:r>
            <a:endParaRPr lang="en-US" sz="1000" dirty="0"/>
          </a:p>
        </p:txBody>
      </p:sp>
      <p:sp>
        <p:nvSpPr>
          <p:cNvPr id="37" name="Text 31"/>
          <p:cNvSpPr/>
          <p:nvPr/>
        </p:nvSpPr>
        <p:spPr>
          <a:xfrm>
            <a:off x="6382512" y="269748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Save → push notification to ALL class students</a:t>
            </a:r>
            <a:endParaRPr lang="en-US" sz="1000" dirty="0"/>
          </a:p>
        </p:txBody>
      </p:sp>
      <p:sp>
        <p:nvSpPr>
          <p:cNvPr id="38" name="Text 32"/>
          <p:cNvSpPr/>
          <p:nvPr/>
        </p:nvSpPr>
        <p:spPr>
          <a:xfrm>
            <a:off x="6382512" y="2935224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Homework visible in student app instantly</a:t>
            </a:r>
            <a:endParaRPr lang="en-US" sz="1000" dirty="0"/>
          </a:p>
        </p:txBody>
      </p:sp>
      <p:sp>
        <p:nvSpPr>
          <p:cNvPr id="39" name="Text 33"/>
          <p:cNvSpPr/>
          <p:nvPr/>
        </p:nvSpPr>
        <p:spPr>
          <a:xfrm>
            <a:off x="6382512" y="317296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Assign from anywhere without coming to school</a:t>
            </a:r>
            <a:endParaRPr lang="en-US" sz="1000" dirty="0"/>
          </a:p>
        </p:txBody>
      </p:sp>
      <p:sp>
        <p:nvSpPr>
          <p:cNvPr id="40" name="Shape 34"/>
          <p:cNvSpPr/>
          <p:nvPr/>
        </p:nvSpPr>
        <p:spPr>
          <a:xfrm>
            <a:off x="329184" y="3547872"/>
            <a:ext cx="2834640" cy="2048256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41" name="Shape 35"/>
          <p:cNvSpPr/>
          <p:nvPr/>
        </p:nvSpPr>
        <p:spPr>
          <a:xfrm>
            <a:off x="329184" y="3547872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283593"/>
          </a:solidFill>
          <a:ln w="12700">
            <a:solidFill>
              <a:srgbClr val="283593"/>
            </a:solidFill>
            <a:prstDash val="solid"/>
          </a:ln>
        </p:spPr>
      </p:sp>
      <p:sp>
        <p:nvSpPr>
          <p:cNvPr id="42" name="Shape 36"/>
          <p:cNvSpPr/>
          <p:nvPr/>
        </p:nvSpPr>
        <p:spPr>
          <a:xfrm>
            <a:off x="329184" y="3584448"/>
            <a:ext cx="2834640" cy="36576"/>
          </a:xfrm>
          <a:prstGeom prst="rect">
            <a:avLst/>
          </a:prstGeom>
          <a:solidFill>
            <a:srgbClr val="283593"/>
          </a:solidFill>
          <a:ln w="12700">
            <a:solidFill>
              <a:srgbClr val="283593"/>
            </a:solidFill>
            <a:prstDash val="solid"/>
          </a:ln>
        </p:spPr>
      </p:sp>
      <p:pic>
        <p:nvPicPr>
          <p:cNvPr id="4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75888"/>
            <a:ext cx="384048" cy="384048"/>
          </a:xfrm>
          <a:prstGeom prst="rect">
            <a:avLst/>
          </a:prstGeom>
        </p:spPr>
      </p:pic>
      <p:sp>
        <p:nvSpPr>
          <p:cNvPr id="44" name="Text 37"/>
          <p:cNvSpPr/>
          <p:nvPr/>
        </p:nvSpPr>
        <p:spPr>
          <a:xfrm>
            <a:off x="914400" y="3694176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Timetable</a:t>
            </a:r>
            <a:endParaRPr lang="en-US" sz="1200" dirty="0"/>
          </a:p>
        </p:txBody>
      </p:sp>
      <p:sp>
        <p:nvSpPr>
          <p:cNvPr id="45" name="Text 38"/>
          <p:cNvSpPr/>
          <p:nvPr/>
        </p:nvSpPr>
        <p:spPr>
          <a:xfrm>
            <a:off x="420624" y="414223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Personal timetable for that teacher only</a:t>
            </a:r>
            <a:endParaRPr lang="en-US" sz="1000" dirty="0"/>
          </a:p>
        </p:txBody>
      </p:sp>
      <p:sp>
        <p:nvSpPr>
          <p:cNvPr id="46" name="Text 39"/>
          <p:cNvSpPr/>
          <p:nvPr/>
        </p:nvSpPr>
        <p:spPr>
          <a:xfrm>
            <a:off x="420624" y="4379976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Class, subject, period, time slot</a:t>
            </a:r>
            <a:endParaRPr lang="en-US" sz="1000" dirty="0"/>
          </a:p>
        </p:txBody>
      </p:sp>
      <p:sp>
        <p:nvSpPr>
          <p:cNvPr id="47" name="Text 40"/>
          <p:cNvSpPr/>
          <p:nvPr/>
        </p:nvSpPr>
        <p:spPr>
          <a:xfrm>
            <a:off x="420624" y="461772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Day-wise view Monday to Saturday</a:t>
            </a:r>
            <a:endParaRPr lang="en-US" sz="1000" dirty="0"/>
          </a:p>
        </p:txBody>
      </p:sp>
      <p:sp>
        <p:nvSpPr>
          <p:cNvPr id="48" name="Text 41"/>
          <p:cNvSpPr/>
          <p:nvPr/>
        </p:nvSpPr>
        <p:spPr>
          <a:xfrm>
            <a:off x="420624" y="4855464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Today's schedule auto-highlighted</a:t>
            </a:r>
            <a:endParaRPr lang="en-US" sz="1000" dirty="0"/>
          </a:p>
        </p:txBody>
      </p:sp>
      <p:sp>
        <p:nvSpPr>
          <p:cNvPr id="49" name="Text 42"/>
          <p:cNvSpPr/>
          <p:nvPr/>
        </p:nvSpPr>
        <p:spPr>
          <a:xfrm>
            <a:off x="420624" y="509320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Helps teacher prepare lessons in advance</a:t>
            </a:r>
            <a:endParaRPr lang="en-US" sz="1000" dirty="0"/>
          </a:p>
        </p:txBody>
      </p:sp>
      <p:sp>
        <p:nvSpPr>
          <p:cNvPr id="50" name="Text 43"/>
          <p:cNvSpPr/>
          <p:nvPr/>
        </p:nvSpPr>
        <p:spPr>
          <a:xfrm>
            <a:off x="420624" y="533095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 in Module Settings</a:t>
            </a:r>
            <a:endParaRPr lang="en-US" sz="1000" dirty="0"/>
          </a:p>
        </p:txBody>
      </p:sp>
      <p:sp>
        <p:nvSpPr>
          <p:cNvPr id="51" name="Shape 44"/>
          <p:cNvSpPr/>
          <p:nvPr/>
        </p:nvSpPr>
        <p:spPr>
          <a:xfrm>
            <a:off x="3310128" y="3547872"/>
            <a:ext cx="2834640" cy="2048256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52" name="Shape 45"/>
          <p:cNvSpPr/>
          <p:nvPr/>
        </p:nvSpPr>
        <p:spPr>
          <a:xfrm>
            <a:off x="3310128" y="3547872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1B5E20"/>
          </a:solidFill>
          <a:ln w="12700">
            <a:solidFill>
              <a:srgbClr val="1B5E20"/>
            </a:solidFill>
            <a:prstDash val="solid"/>
          </a:ln>
        </p:spPr>
      </p:sp>
      <p:sp>
        <p:nvSpPr>
          <p:cNvPr id="53" name="Shape 46"/>
          <p:cNvSpPr/>
          <p:nvPr/>
        </p:nvSpPr>
        <p:spPr>
          <a:xfrm>
            <a:off x="3310128" y="3584448"/>
            <a:ext cx="2834640" cy="36576"/>
          </a:xfrm>
          <a:prstGeom prst="rect">
            <a:avLst/>
          </a:prstGeom>
          <a:solidFill>
            <a:srgbClr val="1B5E20"/>
          </a:solidFill>
          <a:ln w="12700">
            <a:solidFill>
              <a:srgbClr val="1B5E20"/>
            </a:solidFill>
            <a:prstDash val="solid"/>
          </a:ln>
        </p:spPr>
      </p:sp>
      <p:pic>
        <p:nvPicPr>
          <p:cNvPr id="5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144" y="3675888"/>
            <a:ext cx="384048" cy="384048"/>
          </a:xfrm>
          <a:prstGeom prst="rect">
            <a:avLst/>
          </a:prstGeom>
        </p:spPr>
      </p:pic>
      <p:sp>
        <p:nvSpPr>
          <p:cNvPr id="55" name="Text 47"/>
          <p:cNvSpPr/>
          <p:nvPr/>
        </p:nvSpPr>
        <p:spPr>
          <a:xfrm>
            <a:off x="3895344" y="3694176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B5E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 Salary Slips</a:t>
            </a:r>
            <a:endParaRPr lang="en-US" sz="1200" dirty="0"/>
          </a:p>
        </p:txBody>
      </p:sp>
      <p:sp>
        <p:nvSpPr>
          <p:cNvPr id="56" name="Text 48"/>
          <p:cNvSpPr/>
          <p:nvPr/>
        </p:nvSpPr>
        <p:spPr>
          <a:xfrm>
            <a:off x="3401568" y="414223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Month-wise salary slips</a:t>
            </a:r>
            <a:endParaRPr lang="en-US" sz="1000" dirty="0"/>
          </a:p>
        </p:txBody>
      </p:sp>
      <p:sp>
        <p:nvSpPr>
          <p:cNvPr id="57" name="Text 49"/>
          <p:cNvSpPr/>
          <p:nvPr/>
        </p:nvSpPr>
        <p:spPr>
          <a:xfrm>
            <a:off x="3401568" y="4379976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Basic + HRA + DA + TA breakdown</a:t>
            </a:r>
            <a:endParaRPr lang="en-US" sz="1000" dirty="0"/>
          </a:p>
        </p:txBody>
      </p:sp>
      <p:sp>
        <p:nvSpPr>
          <p:cNvPr id="58" name="Text 50"/>
          <p:cNvSpPr/>
          <p:nvPr/>
        </p:nvSpPr>
        <p:spPr>
          <a:xfrm>
            <a:off x="3401568" y="461772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Deductions: PF and TDS shown</a:t>
            </a:r>
            <a:endParaRPr lang="en-US" sz="1000" dirty="0"/>
          </a:p>
        </p:txBody>
      </p:sp>
      <p:sp>
        <p:nvSpPr>
          <p:cNvPr id="59" name="Text 51"/>
          <p:cNvSpPr/>
          <p:nvPr/>
        </p:nvSpPr>
        <p:spPr>
          <a:xfrm>
            <a:off x="3401568" y="4855464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Net pay prominently displayed</a:t>
            </a:r>
            <a:endParaRPr lang="en-US" sz="1000" dirty="0"/>
          </a:p>
        </p:txBody>
      </p:sp>
      <p:sp>
        <p:nvSpPr>
          <p:cNvPr id="60" name="Text 52"/>
          <p:cNvSpPr/>
          <p:nvPr/>
        </p:nvSpPr>
        <p:spPr>
          <a:xfrm>
            <a:off x="3401568" y="509320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Can download for personal records</a:t>
            </a:r>
            <a:endParaRPr lang="en-US" sz="1000" dirty="0"/>
          </a:p>
        </p:txBody>
      </p:sp>
      <p:sp>
        <p:nvSpPr>
          <p:cNvPr id="61" name="Text 53"/>
          <p:cNvSpPr/>
          <p:nvPr/>
        </p:nvSpPr>
        <p:spPr>
          <a:xfrm>
            <a:off x="3401568" y="533095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 in Module Settings</a:t>
            </a:r>
            <a:endParaRPr lang="en-US" sz="1000" dirty="0"/>
          </a:p>
        </p:txBody>
      </p:sp>
      <p:sp>
        <p:nvSpPr>
          <p:cNvPr id="62" name="Shape 54"/>
          <p:cNvSpPr/>
          <p:nvPr/>
        </p:nvSpPr>
        <p:spPr>
          <a:xfrm>
            <a:off x="6291072" y="3547872"/>
            <a:ext cx="2834640" cy="2048256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63" name="Shape 55"/>
          <p:cNvSpPr/>
          <p:nvPr/>
        </p:nvSpPr>
        <p:spPr>
          <a:xfrm>
            <a:off x="6291072" y="3547872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64" name="Shape 56"/>
          <p:cNvSpPr/>
          <p:nvPr/>
        </p:nvSpPr>
        <p:spPr>
          <a:xfrm>
            <a:off x="6291072" y="3584448"/>
            <a:ext cx="2834640" cy="3657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pic>
        <p:nvPicPr>
          <p:cNvPr id="6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088" y="3675888"/>
            <a:ext cx="384048" cy="384048"/>
          </a:xfrm>
          <a:prstGeom prst="rect">
            <a:avLst/>
          </a:prstGeom>
        </p:spPr>
      </p:pic>
      <p:sp>
        <p:nvSpPr>
          <p:cNvPr id="66" name="Text 57"/>
          <p:cNvSpPr/>
          <p:nvPr/>
        </p:nvSpPr>
        <p:spPr>
          <a:xfrm>
            <a:off x="6876288" y="3694176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 Application</a:t>
            </a:r>
            <a:endParaRPr lang="en-US" sz="1200" dirty="0"/>
          </a:p>
        </p:txBody>
      </p:sp>
      <p:sp>
        <p:nvSpPr>
          <p:cNvPr id="67" name="Text 58"/>
          <p:cNvSpPr/>
          <p:nvPr/>
        </p:nvSpPr>
        <p:spPr>
          <a:xfrm>
            <a:off x="6382512" y="414223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Apply for leave from mobile app</a:t>
            </a:r>
            <a:endParaRPr lang="en-US" sz="1000" dirty="0"/>
          </a:p>
        </p:txBody>
      </p:sp>
      <p:sp>
        <p:nvSpPr>
          <p:cNvPr id="68" name="Text 59"/>
          <p:cNvSpPr/>
          <p:nvPr/>
        </p:nvSpPr>
        <p:spPr>
          <a:xfrm>
            <a:off x="6382512" y="4379976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Types: SICK / PERSONAL / FAMILY / CASUAL</a:t>
            </a:r>
            <a:endParaRPr lang="en-US" sz="1000" dirty="0"/>
          </a:p>
        </p:txBody>
      </p:sp>
      <p:sp>
        <p:nvSpPr>
          <p:cNvPr id="69" name="Text 60"/>
          <p:cNvSpPr/>
          <p:nvPr/>
        </p:nvSpPr>
        <p:spPr>
          <a:xfrm>
            <a:off x="6382512" y="4617720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dates and enter reason</a:t>
            </a:r>
            <a:endParaRPr lang="en-US" sz="1000" dirty="0"/>
          </a:p>
        </p:txBody>
      </p:sp>
      <p:sp>
        <p:nvSpPr>
          <p:cNvPr id="70" name="Text 61"/>
          <p:cNvSpPr/>
          <p:nvPr/>
        </p:nvSpPr>
        <p:spPr>
          <a:xfrm>
            <a:off x="6382512" y="4855464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Track PENDING / APPROVED / REJECTED status</a:t>
            </a:r>
            <a:endParaRPr lang="en-US" sz="1000" dirty="0"/>
          </a:p>
        </p:txBody>
      </p:sp>
      <p:sp>
        <p:nvSpPr>
          <p:cNvPr id="71" name="Text 62"/>
          <p:cNvSpPr/>
          <p:nvPr/>
        </p:nvSpPr>
        <p:spPr>
          <a:xfrm>
            <a:off x="6382512" y="5093208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approves or rejects from web panel</a:t>
            </a:r>
            <a:endParaRPr lang="en-US" sz="1000" dirty="0"/>
          </a:p>
        </p:txBody>
      </p:sp>
      <p:sp>
        <p:nvSpPr>
          <p:cNvPr id="72" name="Text 63"/>
          <p:cNvSpPr/>
          <p:nvPr/>
        </p:nvSpPr>
        <p:spPr>
          <a:xfrm>
            <a:off x="6382512" y="5330952"/>
            <a:ext cx="2651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toggles visibility in Module Settings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2E7D32">
              <a:alpha val="12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UNIQUE FEATURE — REAL TIME CONTROL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Controls App Features Instantly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1115568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any student or teacher feature ON or OFF — no app update, no server restart, takes 2 seconds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65760" y="1426464"/>
            <a:ext cx="1682496" cy="950976"/>
          </a:xfrm>
          <a:prstGeom prst="roundRect">
            <a:avLst>
              <a:gd name="adj" fmla="val 9615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365760" y="1517904"/>
            <a:ext cx="16824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⚙️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20624" y="1920240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changes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setting in panel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2066544" y="1883664"/>
            <a:ext cx="109728" cy="0"/>
          </a:xfrm>
          <a:prstGeom prst="line">
            <a:avLst/>
          </a:prstGeom>
          <a:noFill/>
          <a:ln w="25400">
            <a:solidFill>
              <a:srgbClr val="1565C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66544" y="1737360"/>
            <a:ext cx="10972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565C0"/>
                </a:solidFill>
              </a:rPr>
              <a:t>→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2157984" y="1426464"/>
            <a:ext cx="1682496" cy="950976"/>
          </a:xfrm>
          <a:prstGeom prst="roundRect">
            <a:avLst>
              <a:gd name="adj" fmla="val 9615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2157984" y="1517904"/>
            <a:ext cx="16824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💾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212848" y="1920240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Saved to database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instantly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858768" y="1883664"/>
            <a:ext cx="109728" cy="0"/>
          </a:xfrm>
          <a:prstGeom prst="line">
            <a:avLst/>
          </a:prstGeom>
          <a:noFill/>
          <a:ln w="25400">
            <a:solidFill>
              <a:srgbClr val="1565C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858768" y="1737360"/>
            <a:ext cx="10972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565C0"/>
                </a:solidFill>
              </a:rPr>
              <a:t>→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3950208" y="1426464"/>
            <a:ext cx="1682496" cy="950976"/>
          </a:xfrm>
          <a:prstGeom prst="roundRect">
            <a:avLst>
              <a:gd name="adj" fmla="val 9615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3950208" y="1517904"/>
            <a:ext cx="16824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📡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4005072" y="1920240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calls API on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open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5650992" y="1883664"/>
            <a:ext cx="109728" cy="0"/>
          </a:xfrm>
          <a:prstGeom prst="line">
            <a:avLst/>
          </a:prstGeom>
          <a:noFill/>
          <a:ln w="25400">
            <a:solidFill>
              <a:srgbClr val="1565C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650992" y="1737360"/>
            <a:ext cx="10972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565C0"/>
                </a:solidFill>
              </a:rPr>
              <a:t>→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5742432" y="1426464"/>
            <a:ext cx="1682496" cy="950976"/>
          </a:xfrm>
          <a:prstGeom prst="roundRect">
            <a:avLst>
              <a:gd name="adj" fmla="val 9615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5742432" y="1517904"/>
            <a:ext cx="16824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🔄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5797296" y="1920240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Pull-to-refresh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triggers it now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7443216" y="1883664"/>
            <a:ext cx="109728" cy="0"/>
          </a:xfrm>
          <a:prstGeom prst="line">
            <a:avLst/>
          </a:prstGeom>
          <a:noFill/>
          <a:ln w="25400">
            <a:solidFill>
              <a:srgbClr val="1565C0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7443216" y="1737360"/>
            <a:ext cx="10972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1565C0"/>
                </a:solidFill>
              </a:rPr>
              <a:t>→</a:t>
            </a:r>
            <a:endParaRPr lang="en-US" sz="1400" dirty="0"/>
          </a:p>
        </p:txBody>
      </p:sp>
      <p:sp>
        <p:nvSpPr>
          <p:cNvPr id="27" name="Shape 24"/>
          <p:cNvSpPr/>
          <p:nvPr/>
        </p:nvSpPr>
        <p:spPr>
          <a:xfrm>
            <a:off x="7534656" y="1426464"/>
            <a:ext cx="1682496" cy="950976"/>
          </a:xfrm>
          <a:prstGeom prst="roundRect">
            <a:avLst>
              <a:gd name="adj" fmla="val 9615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8" name="Text 25"/>
          <p:cNvSpPr/>
          <p:nvPr/>
        </p:nvSpPr>
        <p:spPr>
          <a:xfrm>
            <a:off x="7534656" y="1517904"/>
            <a:ext cx="16824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✅</a:t>
            </a:r>
            <a:endParaRPr lang="en-US" sz="2200" dirty="0"/>
          </a:p>
        </p:txBody>
      </p:sp>
      <p:sp>
        <p:nvSpPr>
          <p:cNvPr id="29" name="Text 26"/>
          <p:cNvSpPr/>
          <p:nvPr/>
        </p:nvSpPr>
        <p:spPr>
          <a:xfrm>
            <a:off x="7589520" y="1920240"/>
            <a:ext cx="15727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Button appears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disappears</a:t>
            </a:r>
            <a:endParaRPr lang="en-US" sz="1000" dirty="0"/>
          </a:p>
        </p:txBody>
      </p:sp>
      <p:sp>
        <p:nvSpPr>
          <p:cNvPr id="30" name="Text 27"/>
          <p:cNvSpPr/>
          <p:nvPr/>
        </p:nvSpPr>
        <p:spPr>
          <a:xfrm>
            <a:off x="365760" y="2542032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App — 12 flags</a:t>
            </a:r>
            <a:endParaRPr lang="en-US" sz="1150" dirty="0"/>
          </a:p>
        </p:txBody>
      </p:sp>
      <p:sp>
        <p:nvSpPr>
          <p:cNvPr id="31" name="Shape 28"/>
          <p:cNvSpPr/>
          <p:nvPr/>
        </p:nvSpPr>
        <p:spPr>
          <a:xfrm>
            <a:off x="1737360" y="2898648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1737360" y="2898648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33" name="Text 30"/>
          <p:cNvSpPr/>
          <p:nvPr/>
        </p:nvSpPr>
        <p:spPr>
          <a:xfrm>
            <a:off x="365760" y="2852928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Fees</a:t>
            </a:r>
            <a:endParaRPr lang="en-US" sz="1050" dirty="0"/>
          </a:p>
        </p:txBody>
      </p:sp>
      <p:sp>
        <p:nvSpPr>
          <p:cNvPr id="34" name="Shape 31"/>
          <p:cNvSpPr/>
          <p:nvPr/>
        </p:nvSpPr>
        <p:spPr>
          <a:xfrm>
            <a:off x="1737360" y="3191256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1737360" y="3191256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36" name="Text 33"/>
          <p:cNvSpPr/>
          <p:nvPr/>
        </p:nvSpPr>
        <p:spPr>
          <a:xfrm>
            <a:off x="365760" y="3145536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Homework</a:t>
            </a:r>
            <a:endParaRPr lang="en-US" sz="1050" dirty="0"/>
          </a:p>
        </p:txBody>
      </p:sp>
      <p:sp>
        <p:nvSpPr>
          <p:cNvPr id="37" name="Shape 34"/>
          <p:cNvSpPr/>
          <p:nvPr/>
        </p:nvSpPr>
        <p:spPr>
          <a:xfrm>
            <a:off x="1737360" y="3483864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1737360" y="3483864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39" name="Text 36"/>
          <p:cNvSpPr/>
          <p:nvPr/>
        </p:nvSpPr>
        <p:spPr>
          <a:xfrm>
            <a:off x="365760" y="3438144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Syllabus</a:t>
            </a:r>
            <a:endParaRPr lang="en-US" sz="1050" dirty="0"/>
          </a:p>
        </p:txBody>
      </p:sp>
      <p:sp>
        <p:nvSpPr>
          <p:cNvPr id="40" name="Shape 37"/>
          <p:cNvSpPr/>
          <p:nvPr/>
        </p:nvSpPr>
        <p:spPr>
          <a:xfrm>
            <a:off x="1737360" y="3776472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1737360" y="3776472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42" name="Text 39"/>
          <p:cNvSpPr/>
          <p:nvPr/>
        </p:nvSpPr>
        <p:spPr>
          <a:xfrm>
            <a:off x="365760" y="3730752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Timetable</a:t>
            </a:r>
            <a:endParaRPr lang="en-US" sz="1050" dirty="0"/>
          </a:p>
        </p:txBody>
      </p:sp>
      <p:sp>
        <p:nvSpPr>
          <p:cNvPr id="43" name="Shape 40"/>
          <p:cNvSpPr/>
          <p:nvPr/>
        </p:nvSpPr>
        <p:spPr>
          <a:xfrm>
            <a:off x="1737360" y="4069080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1737360" y="4069080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45" name="Text 42"/>
          <p:cNvSpPr/>
          <p:nvPr/>
        </p:nvSpPr>
        <p:spPr>
          <a:xfrm>
            <a:off x="365760" y="4023360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</a:t>
            </a:r>
            <a:endParaRPr lang="en-US" sz="1050" dirty="0"/>
          </a:p>
        </p:txBody>
      </p:sp>
      <p:sp>
        <p:nvSpPr>
          <p:cNvPr id="46" name="Shape 43"/>
          <p:cNvSpPr/>
          <p:nvPr/>
        </p:nvSpPr>
        <p:spPr>
          <a:xfrm>
            <a:off x="1737360" y="4361688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1737360" y="4361688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48" name="Text 45"/>
          <p:cNvSpPr/>
          <p:nvPr/>
        </p:nvSpPr>
        <p:spPr>
          <a:xfrm>
            <a:off x="365760" y="4315968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</a:t>
            </a:r>
            <a:endParaRPr lang="en-US" sz="1050" dirty="0"/>
          </a:p>
        </p:txBody>
      </p:sp>
      <p:sp>
        <p:nvSpPr>
          <p:cNvPr id="49" name="Shape 46"/>
          <p:cNvSpPr/>
          <p:nvPr/>
        </p:nvSpPr>
        <p:spPr>
          <a:xfrm>
            <a:off x="3255264" y="2898648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3255264" y="2898648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51" name="Text 48"/>
          <p:cNvSpPr/>
          <p:nvPr/>
        </p:nvSpPr>
        <p:spPr>
          <a:xfrm>
            <a:off x="1883664" y="2852928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 Results</a:t>
            </a:r>
            <a:endParaRPr lang="en-US" sz="1050" dirty="0"/>
          </a:p>
        </p:txBody>
      </p:sp>
      <p:sp>
        <p:nvSpPr>
          <p:cNvPr id="52" name="Shape 49"/>
          <p:cNvSpPr/>
          <p:nvPr/>
        </p:nvSpPr>
        <p:spPr>
          <a:xfrm>
            <a:off x="3255264" y="3191256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53" name="Text 50"/>
          <p:cNvSpPr/>
          <p:nvPr/>
        </p:nvSpPr>
        <p:spPr>
          <a:xfrm>
            <a:off x="3255264" y="3191256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54" name="Text 51"/>
          <p:cNvSpPr/>
          <p:nvPr/>
        </p:nvSpPr>
        <p:spPr>
          <a:xfrm>
            <a:off x="1883664" y="3145536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Gallery</a:t>
            </a:r>
            <a:endParaRPr lang="en-US" sz="1050" dirty="0"/>
          </a:p>
        </p:txBody>
      </p:sp>
      <p:sp>
        <p:nvSpPr>
          <p:cNvPr id="55" name="Shape 52"/>
          <p:cNvSpPr/>
          <p:nvPr/>
        </p:nvSpPr>
        <p:spPr>
          <a:xfrm>
            <a:off x="3255264" y="3483864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56" name="Text 53"/>
          <p:cNvSpPr/>
          <p:nvPr/>
        </p:nvSpPr>
        <p:spPr>
          <a:xfrm>
            <a:off x="3255264" y="3483864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57" name="Text 54"/>
          <p:cNvSpPr/>
          <p:nvPr/>
        </p:nvSpPr>
        <p:spPr>
          <a:xfrm>
            <a:off x="1883664" y="3438144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Notices</a:t>
            </a:r>
            <a:endParaRPr lang="en-US" sz="1050" dirty="0"/>
          </a:p>
        </p:txBody>
      </p:sp>
      <p:sp>
        <p:nvSpPr>
          <p:cNvPr id="58" name="Shape 55"/>
          <p:cNvSpPr/>
          <p:nvPr/>
        </p:nvSpPr>
        <p:spPr>
          <a:xfrm>
            <a:off x="3255264" y="3776472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59" name="Text 56"/>
          <p:cNvSpPr/>
          <p:nvPr/>
        </p:nvSpPr>
        <p:spPr>
          <a:xfrm>
            <a:off x="3255264" y="3776472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60" name="Text 57"/>
          <p:cNvSpPr/>
          <p:nvPr/>
        </p:nvSpPr>
        <p:spPr>
          <a:xfrm>
            <a:off x="1883664" y="3730752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Documents</a:t>
            </a:r>
            <a:endParaRPr lang="en-US" sz="1050" dirty="0"/>
          </a:p>
        </p:txBody>
      </p:sp>
      <p:sp>
        <p:nvSpPr>
          <p:cNvPr id="61" name="Shape 58"/>
          <p:cNvSpPr/>
          <p:nvPr/>
        </p:nvSpPr>
        <p:spPr>
          <a:xfrm>
            <a:off x="3255264" y="4069080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62" name="Text 59"/>
          <p:cNvSpPr/>
          <p:nvPr/>
        </p:nvSpPr>
        <p:spPr>
          <a:xfrm>
            <a:off x="3255264" y="4069080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63" name="Text 60"/>
          <p:cNvSpPr/>
          <p:nvPr/>
        </p:nvSpPr>
        <p:spPr>
          <a:xfrm>
            <a:off x="1883664" y="4023360"/>
            <a:ext cx="13533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 Registration</a:t>
            </a:r>
            <a:endParaRPr lang="en-US" sz="1050" dirty="0"/>
          </a:p>
        </p:txBody>
      </p:sp>
      <p:sp>
        <p:nvSpPr>
          <p:cNvPr id="64" name="Shape 61"/>
          <p:cNvSpPr/>
          <p:nvPr/>
        </p:nvSpPr>
        <p:spPr>
          <a:xfrm>
            <a:off x="365760" y="4700016"/>
            <a:ext cx="2926080" cy="256032"/>
          </a:xfrm>
          <a:prstGeom prst="roundRect">
            <a:avLst>
              <a:gd name="adj" fmla="val 21429"/>
            </a:avLst>
          </a:prstGeom>
          <a:solidFill>
            <a:srgbClr val="C62828">
              <a:alpha val="12000"/>
            </a:srgbClr>
          </a:solidFill>
          <a:ln w="12700">
            <a:solidFill>
              <a:srgbClr val="C62828">
                <a:alpha val="40000"/>
              </a:srgbClr>
            </a:solidFill>
            <a:prstDash val="solid"/>
          </a:ln>
        </p:spPr>
      </p:sp>
      <p:sp>
        <p:nvSpPr>
          <p:cNvPr id="65" name="Text 62"/>
          <p:cNvSpPr/>
          <p:nvPr/>
        </p:nvSpPr>
        <p:spPr>
          <a:xfrm>
            <a:off x="475488" y="4718304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⛔  Block ALL Student Logins</a:t>
            </a:r>
            <a:endParaRPr lang="en-US" sz="1000" dirty="0"/>
          </a:p>
        </p:txBody>
      </p:sp>
      <p:sp>
        <p:nvSpPr>
          <p:cNvPr id="66" name="Text 63"/>
          <p:cNvSpPr/>
          <p:nvPr/>
        </p:nvSpPr>
        <p:spPr>
          <a:xfrm>
            <a:off x="3566160" y="254203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App — 6 flags</a:t>
            </a:r>
            <a:endParaRPr lang="en-US" sz="1150" dirty="0"/>
          </a:p>
        </p:txBody>
      </p:sp>
      <p:sp>
        <p:nvSpPr>
          <p:cNvPr id="67" name="Shape 64"/>
          <p:cNvSpPr/>
          <p:nvPr/>
        </p:nvSpPr>
        <p:spPr>
          <a:xfrm>
            <a:off x="4956048" y="2926080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68" name="Text 65"/>
          <p:cNvSpPr/>
          <p:nvPr/>
        </p:nvSpPr>
        <p:spPr>
          <a:xfrm>
            <a:off x="4956048" y="2926080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69" name="Text 66"/>
          <p:cNvSpPr/>
          <p:nvPr/>
        </p:nvSpPr>
        <p:spPr>
          <a:xfrm>
            <a:off x="3566160" y="2852928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Salary Slip</a:t>
            </a:r>
            <a:endParaRPr lang="en-US" sz="1050" dirty="0"/>
          </a:p>
        </p:txBody>
      </p:sp>
      <p:sp>
        <p:nvSpPr>
          <p:cNvPr id="70" name="Shape 67"/>
          <p:cNvSpPr/>
          <p:nvPr/>
        </p:nvSpPr>
        <p:spPr>
          <a:xfrm>
            <a:off x="4956048" y="3273552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71" name="Text 68"/>
          <p:cNvSpPr/>
          <p:nvPr/>
        </p:nvSpPr>
        <p:spPr>
          <a:xfrm>
            <a:off x="4956048" y="3273552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72" name="Text 69"/>
          <p:cNvSpPr/>
          <p:nvPr/>
        </p:nvSpPr>
        <p:spPr>
          <a:xfrm>
            <a:off x="3566160" y="3200400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 Application</a:t>
            </a:r>
            <a:endParaRPr lang="en-US" sz="1050" dirty="0"/>
          </a:p>
        </p:txBody>
      </p:sp>
      <p:sp>
        <p:nvSpPr>
          <p:cNvPr id="73" name="Shape 70"/>
          <p:cNvSpPr/>
          <p:nvPr/>
        </p:nvSpPr>
        <p:spPr>
          <a:xfrm>
            <a:off x="4956048" y="3621024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74" name="Text 71"/>
          <p:cNvSpPr/>
          <p:nvPr/>
        </p:nvSpPr>
        <p:spPr>
          <a:xfrm>
            <a:off x="4956048" y="3621024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75" name="Text 72"/>
          <p:cNvSpPr/>
          <p:nvPr/>
        </p:nvSpPr>
        <p:spPr>
          <a:xfrm>
            <a:off x="3566160" y="3547872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 View</a:t>
            </a:r>
            <a:endParaRPr lang="en-US" sz="1050" dirty="0"/>
          </a:p>
        </p:txBody>
      </p:sp>
      <p:sp>
        <p:nvSpPr>
          <p:cNvPr id="76" name="Shape 73"/>
          <p:cNvSpPr/>
          <p:nvPr/>
        </p:nvSpPr>
        <p:spPr>
          <a:xfrm>
            <a:off x="4956048" y="3968496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77" name="Text 74"/>
          <p:cNvSpPr/>
          <p:nvPr/>
        </p:nvSpPr>
        <p:spPr>
          <a:xfrm>
            <a:off x="4956048" y="3968496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78" name="Text 75"/>
          <p:cNvSpPr/>
          <p:nvPr/>
        </p:nvSpPr>
        <p:spPr>
          <a:xfrm>
            <a:off x="3566160" y="3895344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Homework Assignment</a:t>
            </a:r>
            <a:endParaRPr lang="en-US" sz="1050" dirty="0"/>
          </a:p>
        </p:txBody>
      </p:sp>
      <p:sp>
        <p:nvSpPr>
          <p:cNvPr id="79" name="Shape 76"/>
          <p:cNvSpPr/>
          <p:nvPr/>
        </p:nvSpPr>
        <p:spPr>
          <a:xfrm>
            <a:off x="4956048" y="4315968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80" name="Text 77"/>
          <p:cNvSpPr/>
          <p:nvPr/>
        </p:nvSpPr>
        <p:spPr>
          <a:xfrm>
            <a:off x="4956048" y="4315968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81" name="Text 78"/>
          <p:cNvSpPr/>
          <p:nvPr/>
        </p:nvSpPr>
        <p:spPr>
          <a:xfrm>
            <a:off x="3566160" y="4242816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Timetable View</a:t>
            </a:r>
            <a:endParaRPr lang="en-US" sz="1050" dirty="0"/>
          </a:p>
        </p:txBody>
      </p:sp>
      <p:sp>
        <p:nvSpPr>
          <p:cNvPr id="82" name="Shape 79"/>
          <p:cNvSpPr/>
          <p:nvPr/>
        </p:nvSpPr>
        <p:spPr>
          <a:xfrm>
            <a:off x="3566160" y="4700016"/>
            <a:ext cx="2560320" cy="256032"/>
          </a:xfrm>
          <a:prstGeom prst="roundRect">
            <a:avLst>
              <a:gd name="adj" fmla="val 21429"/>
            </a:avLst>
          </a:prstGeom>
          <a:solidFill>
            <a:srgbClr val="C62828">
              <a:alpha val="12000"/>
            </a:srgbClr>
          </a:solidFill>
          <a:ln w="12700">
            <a:solidFill>
              <a:srgbClr val="C62828">
                <a:alpha val="40000"/>
              </a:srgbClr>
            </a:solidFill>
            <a:prstDash val="solid"/>
          </a:ln>
        </p:spPr>
      </p:sp>
      <p:sp>
        <p:nvSpPr>
          <p:cNvPr id="83" name="Text 80"/>
          <p:cNvSpPr/>
          <p:nvPr/>
        </p:nvSpPr>
        <p:spPr>
          <a:xfrm>
            <a:off x="3675888" y="4718304"/>
            <a:ext cx="2377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⛔  Block ALL Staff Logins</a:t>
            </a:r>
            <a:endParaRPr lang="en-US" sz="1000" dirty="0"/>
          </a:p>
        </p:txBody>
      </p:sp>
      <p:sp>
        <p:nvSpPr>
          <p:cNvPr id="84" name="Text 81"/>
          <p:cNvSpPr/>
          <p:nvPr/>
        </p:nvSpPr>
        <p:spPr>
          <a:xfrm>
            <a:off x="6400800" y="2542032"/>
            <a:ext cx="2377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Modules</a:t>
            </a:r>
            <a:endParaRPr lang="en-US" sz="1150" dirty="0"/>
          </a:p>
        </p:txBody>
      </p:sp>
      <p:sp>
        <p:nvSpPr>
          <p:cNvPr id="85" name="Shape 82"/>
          <p:cNvSpPr/>
          <p:nvPr/>
        </p:nvSpPr>
        <p:spPr>
          <a:xfrm>
            <a:off x="7790688" y="2926080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86" name="Text 83"/>
          <p:cNvSpPr/>
          <p:nvPr/>
        </p:nvSpPr>
        <p:spPr>
          <a:xfrm>
            <a:off x="7790688" y="2926080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87" name="Text 84"/>
          <p:cNvSpPr/>
          <p:nvPr/>
        </p:nvSpPr>
        <p:spPr>
          <a:xfrm>
            <a:off x="6400800" y="2852928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 &amp; Results</a:t>
            </a:r>
            <a:endParaRPr lang="en-US" sz="1050" dirty="0"/>
          </a:p>
        </p:txBody>
      </p:sp>
      <p:sp>
        <p:nvSpPr>
          <p:cNvPr id="88" name="Shape 85"/>
          <p:cNvSpPr/>
          <p:nvPr/>
        </p:nvSpPr>
        <p:spPr>
          <a:xfrm>
            <a:off x="7790688" y="3273552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89" name="Text 86"/>
          <p:cNvSpPr/>
          <p:nvPr/>
        </p:nvSpPr>
        <p:spPr>
          <a:xfrm>
            <a:off x="7790688" y="3273552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90" name="Text 87"/>
          <p:cNvSpPr/>
          <p:nvPr/>
        </p:nvSpPr>
        <p:spPr>
          <a:xfrm>
            <a:off x="6400800" y="3200400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Marksheet</a:t>
            </a:r>
            <a:endParaRPr lang="en-US" sz="1050" dirty="0"/>
          </a:p>
        </p:txBody>
      </p:sp>
      <p:sp>
        <p:nvSpPr>
          <p:cNvPr id="91" name="Shape 88"/>
          <p:cNvSpPr/>
          <p:nvPr/>
        </p:nvSpPr>
        <p:spPr>
          <a:xfrm>
            <a:off x="7790688" y="3621024"/>
            <a:ext cx="402336" cy="182880"/>
          </a:xfrm>
          <a:prstGeom prst="roundRect">
            <a:avLst>
              <a:gd name="adj" fmla="val 30000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92" name="Text 89"/>
          <p:cNvSpPr/>
          <p:nvPr/>
        </p:nvSpPr>
        <p:spPr>
          <a:xfrm>
            <a:off x="7790688" y="3621024"/>
            <a:ext cx="402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</a:t>
            </a:r>
            <a:endParaRPr lang="en-US" sz="800" dirty="0"/>
          </a:p>
        </p:txBody>
      </p:sp>
      <p:sp>
        <p:nvSpPr>
          <p:cNvPr id="93" name="Text 90"/>
          <p:cNvSpPr/>
          <p:nvPr/>
        </p:nvSpPr>
        <p:spPr>
          <a:xfrm>
            <a:off x="6400800" y="3547872"/>
            <a:ext cx="1371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Bulk Marks Entry</a:t>
            </a:r>
            <a:endParaRPr lang="en-US" sz="1050" dirty="0"/>
          </a:p>
        </p:txBody>
      </p:sp>
      <p:sp>
        <p:nvSpPr>
          <p:cNvPr id="94" name="Shape 91"/>
          <p:cNvSpPr/>
          <p:nvPr/>
        </p:nvSpPr>
        <p:spPr>
          <a:xfrm>
            <a:off x="6400800" y="3858768"/>
            <a:ext cx="2377440" cy="1170432"/>
          </a:xfrm>
          <a:prstGeom prst="roundRect">
            <a:avLst>
              <a:gd name="adj" fmla="val 6250"/>
            </a:avLst>
          </a:prstGeom>
          <a:solidFill>
            <a:srgbClr val="E8EAF6"/>
          </a:solidFill>
          <a:ln w="12700">
            <a:solidFill>
              <a:srgbClr val="9FA8DA"/>
            </a:solidFill>
            <a:prstDash val="solid"/>
          </a:ln>
        </p:spPr>
      </p:sp>
      <p:sp>
        <p:nvSpPr>
          <p:cNvPr id="95" name="Text 92"/>
          <p:cNvSpPr/>
          <p:nvPr/>
        </p:nvSpPr>
        <p:spPr>
          <a:xfrm>
            <a:off x="6492240" y="3931920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Login Block use cases:</a:t>
            </a:r>
            <a:endParaRPr lang="en-US" sz="1000" dirty="0"/>
          </a:p>
        </p:txBody>
      </p:sp>
      <p:sp>
        <p:nvSpPr>
          <p:cNvPr id="96" name="Text 93"/>
          <p:cNvSpPr/>
          <p:nvPr/>
        </p:nvSpPr>
        <p:spPr>
          <a:xfrm>
            <a:off x="6492240" y="4169664"/>
            <a:ext cx="219456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Year-end transition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System maintenance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Exam period control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Emergency lockdown</a:t>
            </a:r>
            <a:endParaRPr lang="en-US" sz="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F9A825">
              <a:alpha val="12000"/>
            </a:srgbClr>
          </a:solidFill>
          <a:ln w="12700">
            <a:solidFill>
              <a:srgbClr val="F9A825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COMMUNICATION SYSTEM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 Notifications — Firebase FCM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1115568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Instant alerts to student and teacher phones — works even when the app is closed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11480" y="133502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— no admin action needed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11480" y="1682496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FFF"/>
          </a:solidFill>
          <a:ln w="12700">
            <a:solidFill>
              <a:srgbClr val="E8EDF5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02920" y="1737360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📄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886968" y="1728216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Invoice Created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886968" y="1892808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 to student when admin generates a new invoice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4727448" y="1682496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FFF"/>
          </a:solidFill>
          <a:ln w="12700">
            <a:solidFill>
              <a:srgbClr val="E8EDF5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4818888" y="1737360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✏️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202936" y="1728216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Homework Assigned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202936" y="1892808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 to all students in that class immediately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411480" y="2139696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FFF"/>
          </a:solidFill>
          <a:ln w="12700">
            <a:solidFill>
              <a:srgbClr val="E8EDF5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502920" y="2194560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📢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86968" y="2185416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 Published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886968" y="2350008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 to targeted audience — All / Students / Staff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4727448" y="2139696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FFF"/>
          </a:solidFill>
          <a:ln w="12700">
            <a:solidFill>
              <a:srgbClr val="E8EDF5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4818888" y="2194560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✅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5202936" y="2185416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Approved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5202936" y="2350008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 to student when admin approves their registration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411480" y="2596896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FFF"/>
          </a:solidFill>
          <a:ln w="12700">
            <a:solidFill>
              <a:srgbClr val="E8EDF5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5" name="Text 22"/>
          <p:cNvSpPr/>
          <p:nvPr/>
        </p:nvSpPr>
        <p:spPr>
          <a:xfrm>
            <a:off x="502920" y="2651760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📊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886968" y="2642616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 Card Published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886968" y="2807208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 when exam results are published to app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4727448" y="2596896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FFF"/>
          </a:solidFill>
          <a:ln w="12700">
            <a:solidFill>
              <a:srgbClr val="E8EDF5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9" name="Text 26"/>
          <p:cNvSpPr/>
          <p:nvPr/>
        </p:nvSpPr>
        <p:spPr>
          <a:xfrm>
            <a:off x="4818888" y="2651760"/>
            <a:ext cx="347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🔄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5202936" y="2642616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 Status Changed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5202936" y="2807208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 when admin approves or rejects leave application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411480" y="323697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— send anytime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411480" y="3584448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8E1"/>
          </a:solidFill>
          <a:ln w="12700">
            <a:solidFill>
              <a:srgbClr val="FFE082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502920" y="3621024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Send to All Students</a:t>
            </a:r>
            <a:endParaRPr lang="en-US" sz="1050" dirty="0"/>
          </a:p>
        </p:txBody>
      </p:sp>
      <p:sp>
        <p:nvSpPr>
          <p:cNvPr id="35" name="Text 32"/>
          <p:cNvSpPr/>
          <p:nvPr/>
        </p:nvSpPr>
        <p:spPr>
          <a:xfrm>
            <a:off x="502920" y="3785616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Broadcast to every student — announcements, events, urgent info</a:t>
            </a:r>
            <a:endParaRPr lang="en-US" sz="1000" dirty="0"/>
          </a:p>
        </p:txBody>
      </p:sp>
      <p:sp>
        <p:nvSpPr>
          <p:cNvPr id="36" name="Shape 33"/>
          <p:cNvSpPr/>
          <p:nvPr/>
        </p:nvSpPr>
        <p:spPr>
          <a:xfrm>
            <a:off x="4727448" y="3584448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8E1"/>
          </a:solidFill>
          <a:ln w="12700">
            <a:solidFill>
              <a:srgbClr val="FFE082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18888" y="3621024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Send to All Teachers</a:t>
            </a:r>
            <a:endParaRPr lang="en-US" sz="1050" dirty="0"/>
          </a:p>
        </p:txBody>
      </p:sp>
      <p:sp>
        <p:nvSpPr>
          <p:cNvPr id="38" name="Text 35"/>
          <p:cNvSpPr/>
          <p:nvPr/>
        </p:nvSpPr>
        <p:spPr>
          <a:xfrm>
            <a:off x="4818888" y="3785616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Broadcast to every teacher — meetings, schedule changes</a:t>
            </a:r>
            <a:endParaRPr lang="en-US" sz="1000" dirty="0"/>
          </a:p>
        </p:txBody>
      </p:sp>
      <p:sp>
        <p:nvSpPr>
          <p:cNvPr id="39" name="Shape 36"/>
          <p:cNvSpPr/>
          <p:nvPr/>
        </p:nvSpPr>
        <p:spPr>
          <a:xfrm>
            <a:off x="411480" y="4041648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8E1"/>
          </a:solidFill>
          <a:ln w="12700">
            <a:solidFill>
              <a:srgbClr val="FFE082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502920" y="4078224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Send to Specific Student</a:t>
            </a:r>
            <a:endParaRPr lang="en-US" sz="1050" dirty="0"/>
          </a:p>
        </p:txBody>
      </p:sp>
      <p:sp>
        <p:nvSpPr>
          <p:cNvPr id="41" name="Text 38"/>
          <p:cNvSpPr/>
          <p:nvPr/>
        </p:nvSpPr>
        <p:spPr>
          <a:xfrm>
            <a:off x="502920" y="4242816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 notification — fee reminder, discipline notice</a:t>
            </a:r>
            <a:endParaRPr lang="en-US" sz="1000" dirty="0"/>
          </a:p>
        </p:txBody>
      </p:sp>
      <p:sp>
        <p:nvSpPr>
          <p:cNvPr id="42" name="Shape 39"/>
          <p:cNvSpPr/>
          <p:nvPr/>
        </p:nvSpPr>
        <p:spPr>
          <a:xfrm>
            <a:off x="4727448" y="4041648"/>
            <a:ext cx="4114800" cy="384048"/>
          </a:xfrm>
          <a:prstGeom prst="roundRect">
            <a:avLst>
              <a:gd name="adj" fmla="val 19048"/>
            </a:avLst>
          </a:prstGeom>
          <a:solidFill>
            <a:srgbClr val="FFF8E1"/>
          </a:solidFill>
          <a:ln w="12700">
            <a:solidFill>
              <a:srgbClr val="FFE082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4818888" y="4078224"/>
            <a:ext cx="3931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Send to Specific Teacher</a:t>
            </a:r>
            <a:endParaRPr lang="en-US" sz="1050" dirty="0"/>
          </a:p>
        </p:txBody>
      </p:sp>
      <p:sp>
        <p:nvSpPr>
          <p:cNvPr id="44" name="Text 41"/>
          <p:cNvSpPr/>
          <p:nvPr/>
        </p:nvSpPr>
        <p:spPr>
          <a:xfrm>
            <a:off x="4818888" y="4242816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 notification — schedule change, admin message</a:t>
            </a:r>
            <a:endParaRPr lang="en-US" sz="1000" dirty="0"/>
          </a:p>
        </p:txBody>
      </p:sp>
      <p:sp>
        <p:nvSpPr>
          <p:cNvPr id="45" name="Shape 42"/>
          <p:cNvSpPr/>
          <p:nvPr/>
        </p:nvSpPr>
        <p:spPr>
          <a:xfrm>
            <a:off x="384048" y="4663440"/>
            <a:ext cx="8394192" cy="347472"/>
          </a:xfrm>
          <a:prstGeom prst="roundRect">
            <a:avLst>
              <a:gd name="adj" fmla="val 21053"/>
            </a:avLst>
          </a:prstGeom>
          <a:solidFill>
            <a:srgbClr val="607D8B">
              <a:alpha val="12000"/>
            </a:srgbClr>
          </a:solidFill>
          <a:ln w="12700">
            <a:solidFill>
              <a:srgbClr val="607D8B">
                <a:alpha val="40000"/>
              </a:srgbClr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502920" y="470001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Powered by Google Firebase Cloud Messaging (FCM) — free, reliable, instant delivery. Replaces WhatsApp groups and SMS for school communication.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283593">
              <a:alpha val="12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&amp; ACCESS CONTROL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Roles, Permissions &amp; Security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335024"/>
            <a:ext cx="4242816" cy="1938528"/>
          </a:xfrm>
          <a:prstGeom prst="roundRect">
            <a:avLst>
              <a:gd name="adj" fmla="val 5660"/>
            </a:avLst>
          </a:prstGeom>
          <a:solidFill>
            <a:srgbClr val="1A237E">
              <a:alpha val="12000"/>
            </a:srgbClr>
          </a:solidFill>
          <a:ln w="12700">
            <a:solidFill>
              <a:srgbClr val="1A237E">
                <a:alpha val="4000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93776" y="1426464"/>
            <a:ext cx="4005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👑 Admin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93776" y="1828800"/>
            <a:ext cx="4005072" cy="1353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Full access to all modules always — cannot be restricted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Manages all operator users and their permissions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Changes school settings and module feature flags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Sees all sections in sidebar regardless of settings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773168" y="1335024"/>
            <a:ext cx="4242816" cy="1938528"/>
          </a:xfrm>
          <a:prstGeom prst="roundRect">
            <a:avLst>
              <a:gd name="adj" fmla="val 5660"/>
            </a:avLst>
          </a:prstGeom>
          <a:solidFill>
            <a:srgbClr val="1565C0">
              <a:alpha val="12000"/>
            </a:srgbClr>
          </a:solidFill>
          <a:ln w="12700">
            <a:solidFill>
              <a:srgbClr val="1565C0">
                <a:alpha val="4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901184" y="1426464"/>
            <a:ext cx="4005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🧑‍💼 Operator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901184" y="1828800"/>
            <a:ext cx="4005072" cy="1353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Only sees what admin explicitly gives permission for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Per-module: View / Edit / Create / Delete / Manage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Sidebar auto-hides all unauthorized sections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Example: Accountant sees Fees only, Receptionist sees Students only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365760" y="34015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Permission matrix — per module, per operator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365760" y="3712464"/>
            <a:ext cx="1481328" cy="201168"/>
          </a:xfrm>
          <a:prstGeom prst="rect">
            <a:avLst/>
          </a:prstGeom>
          <a:solidFill>
            <a:srgbClr val="1A237E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65760" y="371246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1847088" y="3712464"/>
            <a:ext cx="1481328" cy="201168"/>
          </a:xfrm>
          <a:prstGeom prst="rect">
            <a:avLst/>
          </a:prstGeom>
          <a:solidFill>
            <a:srgbClr val="1A237E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847088" y="371246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View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3328416" y="3712464"/>
            <a:ext cx="1481328" cy="201168"/>
          </a:xfrm>
          <a:prstGeom prst="rect">
            <a:avLst/>
          </a:prstGeom>
          <a:solidFill>
            <a:srgbClr val="1A237E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328416" y="371246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4809744" y="3712464"/>
            <a:ext cx="1481328" cy="201168"/>
          </a:xfrm>
          <a:prstGeom prst="rect">
            <a:avLst/>
          </a:prstGeom>
          <a:solidFill>
            <a:srgbClr val="1A237E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809744" y="371246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6291072" y="3712464"/>
            <a:ext cx="1481328" cy="201168"/>
          </a:xfrm>
          <a:prstGeom prst="rect">
            <a:avLst/>
          </a:prstGeom>
          <a:solidFill>
            <a:srgbClr val="1A237E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291072" y="371246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Delete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7772400" y="3712464"/>
            <a:ext cx="1481328" cy="201168"/>
          </a:xfrm>
          <a:prstGeom prst="rect">
            <a:avLst/>
          </a:prstGeom>
          <a:solidFill>
            <a:srgbClr val="1A237E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7772400" y="371246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365760" y="3913632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365760" y="3913632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1847088" y="3913632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847088" y="3913632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29" name="Shape 26"/>
          <p:cNvSpPr/>
          <p:nvPr/>
        </p:nvSpPr>
        <p:spPr>
          <a:xfrm>
            <a:off x="3328416" y="3913632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3328416" y="3913632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1" name="Shape 28"/>
          <p:cNvSpPr/>
          <p:nvPr/>
        </p:nvSpPr>
        <p:spPr>
          <a:xfrm>
            <a:off x="4809744" y="3913632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09744" y="3913632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3" name="Shape 30"/>
          <p:cNvSpPr/>
          <p:nvPr/>
        </p:nvSpPr>
        <p:spPr>
          <a:xfrm>
            <a:off x="6291072" y="3913632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291072" y="3913632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7772400" y="3913632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7772400" y="3913632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37" name="Shape 34"/>
          <p:cNvSpPr/>
          <p:nvPr/>
        </p:nvSpPr>
        <p:spPr>
          <a:xfrm>
            <a:off x="365760" y="4114800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365760" y="4114800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Fees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1847088" y="4114800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1847088" y="4114800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1" name="Shape 38"/>
          <p:cNvSpPr/>
          <p:nvPr/>
        </p:nvSpPr>
        <p:spPr>
          <a:xfrm>
            <a:off x="3328416" y="4114800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3328416" y="4114800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3" name="Shape 40"/>
          <p:cNvSpPr/>
          <p:nvPr/>
        </p:nvSpPr>
        <p:spPr>
          <a:xfrm>
            <a:off x="4809744" y="4114800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4809744" y="4114800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5" name="Shape 42"/>
          <p:cNvSpPr/>
          <p:nvPr/>
        </p:nvSpPr>
        <p:spPr>
          <a:xfrm>
            <a:off x="6291072" y="4114800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6291072" y="4114800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47" name="Shape 44"/>
          <p:cNvSpPr/>
          <p:nvPr/>
        </p:nvSpPr>
        <p:spPr>
          <a:xfrm>
            <a:off x="7772400" y="4114800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7772400" y="4114800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49" name="Shape 46"/>
          <p:cNvSpPr/>
          <p:nvPr/>
        </p:nvSpPr>
        <p:spPr>
          <a:xfrm>
            <a:off x="365760" y="4315968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365760" y="4315968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</a:t>
            </a:r>
            <a:endParaRPr lang="en-US" sz="1100" dirty="0"/>
          </a:p>
        </p:txBody>
      </p:sp>
      <p:sp>
        <p:nvSpPr>
          <p:cNvPr id="51" name="Shape 48"/>
          <p:cNvSpPr/>
          <p:nvPr/>
        </p:nvSpPr>
        <p:spPr>
          <a:xfrm>
            <a:off x="1847088" y="4315968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1847088" y="4315968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3328416" y="4315968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54" name="Text 51"/>
          <p:cNvSpPr/>
          <p:nvPr/>
        </p:nvSpPr>
        <p:spPr>
          <a:xfrm>
            <a:off x="3328416" y="4315968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55" name="Shape 52"/>
          <p:cNvSpPr/>
          <p:nvPr/>
        </p:nvSpPr>
        <p:spPr>
          <a:xfrm>
            <a:off x="4809744" y="4315968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56" name="Text 53"/>
          <p:cNvSpPr/>
          <p:nvPr/>
        </p:nvSpPr>
        <p:spPr>
          <a:xfrm>
            <a:off x="4809744" y="4315968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57" name="Shape 54"/>
          <p:cNvSpPr/>
          <p:nvPr/>
        </p:nvSpPr>
        <p:spPr>
          <a:xfrm>
            <a:off x="6291072" y="4315968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58" name="Text 55"/>
          <p:cNvSpPr/>
          <p:nvPr/>
        </p:nvSpPr>
        <p:spPr>
          <a:xfrm>
            <a:off x="6291072" y="4315968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59" name="Shape 56"/>
          <p:cNvSpPr/>
          <p:nvPr/>
        </p:nvSpPr>
        <p:spPr>
          <a:xfrm>
            <a:off x="7772400" y="4315968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60" name="Text 57"/>
          <p:cNvSpPr/>
          <p:nvPr/>
        </p:nvSpPr>
        <p:spPr>
          <a:xfrm>
            <a:off x="7772400" y="4315968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61" name="Shape 58"/>
          <p:cNvSpPr/>
          <p:nvPr/>
        </p:nvSpPr>
        <p:spPr>
          <a:xfrm>
            <a:off x="365760" y="4517136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62" name="Text 59"/>
          <p:cNvSpPr/>
          <p:nvPr/>
        </p:nvSpPr>
        <p:spPr>
          <a:xfrm>
            <a:off x="365760" y="4517136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</a:t>
            </a:r>
            <a:endParaRPr lang="en-US" sz="1100" dirty="0"/>
          </a:p>
        </p:txBody>
      </p:sp>
      <p:sp>
        <p:nvSpPr>
          <p:cNvPr id="63" name="Shape 60"/>
          <p:cNvSpPr/>
          <p:nvPr/>
        </p:nvSpPr>
        <p:spPr>
          <a:xfrm>
            <a:off x="1847088" y="4517136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64" name="Text 61"/>
          <p:cNvSpPr/>
          <p:nvPr/>
        </p:nvSpPr>
        <p:spPr>
          <a:xfrm>
            <a:off x="1847088" y="4517136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65" name="Shape 62"/>
          <p:cNvSpPr/>
          <p:nvPr/>
        </p:nvSpPr>
        <p:spPr>
          <a:xfrm>
            <a:off x="3328416" y="4517136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66" name="Text 63"/>
          <p:cNvSpPr/>
          <p:nvPr/>
        </p:nvSpPr>
        <p:spPr>
          <a:xfrm>
            <a:off x="3328416" y="4517136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67" name="Shape 64"/>
          <p:cNvSpPr/>
          <p:nvPr/>
        </p:nvSpPr>
        <p:spPr>
          <a:xfrm>
            <a:off x="4809744" y="4517136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68" name="Text 65"/>
          <p:cNvSpPr/>
          <p:nvPr/>
        </p:nvSpPr>
        <p:spPr>
          <a:xfrm>
            <a:off x="4809744" y="4517136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69" name="Shape 66"/>
          <p:cNvSpPr/>
          <p:nvPr/>
        </p:nvSpPr>
        <p:spPr>
          <a:xfrm>
            <a:off x="6291072" y="4517136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70" name="Text 67"/>
          <p:cNvSpPr/>
          <p:nvPr/>
        </p:nvSpPr>
        <p:spPr>
          <a:xfrm>
            <a:off x="6291072" y="4517136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71" name="Shape 68"/>
          <p:cNvSpPr/>
          <p:nvPr/>
        </p:nvSpPr>
        <p:spPr>
          <a:xfrm>
            <a:off x="7772400" y="4517136"/>
            <a:ext cx="1481328" cy="201168"/>
          </a:xfrm>
          <a:prstGeom prst="rect">
            <a:avLst/>
          </a:prstGeom>
          <a:solidFill>
            <a:srgbClr val="F8F9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72" name="Text 69"/>
          <p:cNvSpPr/>
          <p:nvPr/>
        </p:nvSpPr>
        <p:spPr>
          <a:xfrm>
            <a:off x="7772400" y="4517136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73" name="Shape 70"/>
          <p:cNvSpPr/>
          <p:nvPr/>
        </p:nvSpPr>
        <p:spPr>
          <a:xfrm>
            <a:off x="365760" y="4718304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74" name="Text 71"/>
          <p:cNvSpPr/>
          <p:nvPr/>
        </p:nvSpPr>
        <p:spPr>
          <a:xfrm>
            <a:off x="365760" y="471830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Exams</a:t>
            </a:r>
            <a:endParaRPr lang="en-US" sz="1100" dirty="0"/>
          </a:p>
        </p:txBody>
      </p:sp>
      <p:sp>
        <p:nvSpPr>
          <p:cNvPr id="75" name="Shape 72"/>
          <p:cNvSpPr/>
          <p:nvPr/>
        </p:nvSpPr>
        <p:spPr>
          <a:xfrm>
            <a:off x="1847088" y="4718304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76" name="Text 73"/>
          <p:cNvSpPr/>
          <p:nvPr/>
        </p:nvSpPr>
        <p:spPr>
          <a:xfrm>
            <a:off x="1847088" y="471830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77" name="Shape 74"/>
          <p:cNvSpPr/>
          <p:nvPr/>
        </p:nvSpPr>
        <p:spPr>
          <a:xfrm>
            <a:off x="3328416" y="4718304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78" name="Text 75"/>
          <p:cNvSpPr/>
          <p:nvPr/>
        </p:nvSpPr>
        <p:spPr>
          <a:xfrm>
            <a:off x="3328416" y="471830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79" name="Shape 76"/>
          <p:cNvSpPr/>
          <p:nvPr/>
        </p:nvSpPr>
        <p:spPr>
          <a:xfrm>
            <a:off x="4809744" y="4718304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80" name="Text 77"/>
          <p:cNvSpPr/>
          <p:nvPr/>
        </p:nvSpPr>
        <p:spPr>
          <a:xfrm>
            <a:off x="4809744" y="471830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81" name="Shape 78"/>
          <p:cNvSpPr/>
          <p:nvPr/>
        </p:nvSpPr>
        <p:spPr>
          <a:xfrm>
            <a:off x="6291072" y="4718304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82" name="Text 79"/>
          <p:cNvSpPr/>
          <p:nvPr/>
        </p:nvSpPr>
        <p:spPr>
          <a:xfrm>
            <a:off x="6291072" y="471830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</a:t>
            </a:r>
            <a:endParaRPr lang="en-US" sz="1100" dirty="0"/>
          </a:p>
        </p:txBody>
      </p:sp>
      <p:sp>
        <p:nvSpPr>
          <p:cNvPr id="83" name="Shape 80"/>
          <p:cNvSpPr/>
          <p:nvPr/>
        </p:nvSpPr>
        <p:spPr>
          <a:xfrm>
            <a:off x="7772400" y="4718304"/>
            <a:ext cx="1481328" cy="201168"/>
          </a:xfrm>
          <a:prstGeom prst="rect">
            <a:avLst/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84" name="Text 81"/>
          <p:cNvSpPr/>
          <p:nvPr/>
        </p:nvSpPr>
        <p:spPr>
          <a:xfrm>
            <a:off x="7772400" y="4718304"/>
            <a:ext cx="1481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100" dirty="0"/>
          </a:p>
        </p:txBody>
      </p:sp>
      <p:sp>
        <p:nvSpPr>
          <p:cNvPr id="85" name="Text 82"/>
          <p:cNvSpPr/>
          <p:nvPr/>
        </p:nvSpPr>
        <p:spPr>
          <a:xfrm>
            <a:off x="365760" y="5029200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🔐  Student login: Roll Number → OTP on phone  |  Teacher login: Employee Code → OTP on phone  |  No passwords needed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2E7D32">
              <a:alpha val="12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CHOOSE DEXNEST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Schools Choose DexNest ERP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29184" y="1371600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438912" y="14996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🇮🇳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969264" y="1463040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for Indian Schools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969264" y="1755648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₹ currency, Hindi support, Aadhaar field, UP board structure, dd/mm/yyyy date format throughout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754880" y="1371600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4864608" y="14996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⚡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4960" y="1463040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on Shared Hosting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5394960" y="1755648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expensive cloud server needed. Runs on ₹500/month shared hosting. We handle full installation.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29184" y="2322576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38912" y="24505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📱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969264" y="2414016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Android App Included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969264" y="2706624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student and teacher apps included at no extra cost. School branding on the APK.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754880" y="2322576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864608" y="24505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🔄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5394960" y="2414016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Feature Control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5394960" y="2706624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turns any app feature ON/OFF — takes effect in seconds. No app update, no server restart needed.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329184" y="3273552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438912" y="34015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🔢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969264" y="3364992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Auto Numbering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969264" y="3657600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 numbers reset per class per year. Invoice, receipt, TC, admission — all auto-numbered. Zero duplicates.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754880" y="3273552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4864608" y="34015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🛠️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5394960" y="3364992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Handle Everything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5394960" y="3657600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set up the server, database, app, and train staff. You just start using it from day 1.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329184" y="4224528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0" name="Text 28"/>
          <p:cNvSpPr/>
          <p:nvPr/>
        </p:nvSpPr>
        <p:spPr>
          <a:xfrm>
            <a:off x="438912" y="43525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💬</a:t>
            </a:r>
            <a:endParaRPr lang="en-US" sz="2200" dirty="0"/>
          </a:p>
        </p:txBody>
      </p:sp>
      <p:sp>
        <p:nvSpPr>
          <p:cNvPr id="31" name="Text 29"/>
          <p:cNvSpPr/>
          <p:nvPr/>
        </p:nvSpPr>
        <p:spPr>
          <a:xfrm>
            <a:off x="969264" y="4315968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Support Available</a:t>
            </a:r>
            <a:endParaRPr lang="en-US" sz="1150" dirty="0"/>
          </a:p>
        </p:txBody>
      </p:sp>
      <p:sp>
        <p:nvSpPr>
          <p:cNvPr id="32" name="Text 30"/>
          <p:cNvSpPr/>
          <p:nvPr/>
        </p:nvSpPr>
        <p:spPr>
          <a:xfrm>
            <a:off x="969264" y="4608576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 in Sitapur, UP. Hindi + English. Phone and WhatsApp support. We understand your workflow.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4754880" y="4224528"/>
            <a:ext cx="4242816" cy="822960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4" name="Text 32"/>
          <p:cNvSpPr/>
          <p:nvPr/>
        </p:nvSpPr>
        <p:spPr>
          <a:xfrm>
            <a:off x="4864608" y="43525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🎓</a:t>
            </a:r>
            <a:endParaRPr lang="en-US" sz="2200" dirty="0"/>
          </a:p>
        </p:txBody>
      </p:sp>
      <p:sp>
        <p:nvSpPr>
          <p:cNvPr id="35" name="Text 33"/>
          <p:cNvSpPr/>
          <p:nvPr/>
        </p:nvSpPr>
        <p:spPr>
          <a:xfrm>
            <a:off x="5394960" y="4315968"/>
            <a:ext cx="349300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 Exam System</a:t>
            </a:r>
            <a:endParaRPr lang="en-US" sz="1150" dirty="0"/>
          </a:p>
        </p:txBody>
      </p:sp>
      <p:sp>
        <p:nvSpPr>
          <p:cNvPr id="36" name="Text 34"/>
          <p:cNvSpPr/>
          <p:nvPr/>
        </p:nvSpPr>
        <p:spPr>
          <a:xfrm>
            <a:off x="5394960" y="4608576"/>
            <a:ext cx="3493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+ bulk exam entry both available together. School decides which method to use per exam.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2E7D32">
              <a:alpha val="12000"/>
            </a:srgbClr>
          </a:solidFill>
          <a:ln w="12700">
            <a:solidFill>
              <a:srgbClr val="2E7D32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PLANS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Simple, Transparent Pricing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411480" y="1115568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One-time setup + annual subscription. No hidden charges. No per-module fees.</a:t>
            </a:r>
            <a:endParaRPr lang="en-US" sz="12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472" y="1335024"/>
            <a:ext cx="846734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50A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0" y="-1097280"/>
            <a:ext cx="3657600" cy="3657600"/>
          </a:xfrm>
          <a:prstGeom prst="ellipse">
            <a:avLst/>
          </a:prstGeom>
          <a:solidFill>
            <a:srgbClr val="1565C0">
              <a:alpha val="22000"/>
            </a:srgbClr>
          </a:solidFill>
          <a:ln w="12700">
            <a:solidFill>
              <a:srgbClr val="1565C0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731520" y="3474720"/>
            <a:ext cx="2743200" cy="2743200"/>
          </a:xfrm>
          <a:prstGeom prst="ellipse">
            <a:avLst/>
          </a:prstGeom>
          <a:solidFill>
            <a:srgbClr val="283593">
              <a:alpha val="20000"/>
            </a:srgbClr>
          </a:solidFill>
          <a:ln w="12700">
            <a:solidFill>
              <a:srgbClr val="283593">
                <a:alpha val="20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080" y="457200"/>
            <a:ext cx="658368" cy="65836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078992"/>
            <a:ext cx="82296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to See DexNest ERP in Action?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457200" y="1682496"/>
            <a:ext cx="8229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demo available — see every feature working with real school data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1371600" y="2157984"/>
            <a:ext cx="3236976" cy="694944"/>
          </a:xfrm>
          <a:prstGeom prst="roundRect">
            <a:avLst>
              <a:gd name="adj" fmla="val 13158"/>
            </a:avLst>
          </a:prstGeom>
          <a:solidFill>
            <a:srgbClr val="1565C0">
              <a:alpha val="22000"/>
            </a:srgbClr>
          </a:solidFill>
          <a:ln w="12700">
            <a:solidFill>
              <a:srgbClr val="42A5F5">
                <a:alpha val="4000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481328" y="2212848"/>
            <a:ext cx="3017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🌐  Live Demo Website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481328" y="2468880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4B5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dexnest.dexterosoft.com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864608" y="2157984"/>
            <a:ext cx="3236976" cy="694944"/>
          </a:xfrm>
          <a:prstGeom prst="roundRect">
            <a:avLst>
              <a:gd name="adj" fmla="val 13158"/>
            </a:avLst>
          </a:prstGeom>
          <a:solidFill>
            <a:srgbClr val="1565C0">
              <a:alpha val="22000"/>
            </a:srgbClr>
          </a:solidFill>
          <a:ln w="12700">
            <a:solidFill>
              <a:srgbClr val="42A5F5">
                <a:alpha val="40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974336" y="2212848"/>
            <a:ext cx="3017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🖥️  Demo Admin Panel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974336" y="2468880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4B5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dexnest.dexterosoft.com/admin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457200" y="3017520"/>
            <a:ext cx="4242816" cy="512064"/>
          </a:xfrm>
          <a:prstGeom prst="roundRect">
            <a:avLst>
              <a:gd name="adj" fmla="val 1428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85216" y="3108960"/>
            <a:ext cx="12618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✉️  Email: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1828800" y="3108960"/>
            <a:ext cx="27614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info@dexterosoft.com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864608" y="3017520"/>
            <a:ext cx="4242816" cy="512064"/>
          </a:xfrm>
          <a:prstGeom prst="roundRect">
            <a:avLst>
              <a:gd name="adj" fmla="val 1428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992624" y="3108960"/>
            <a:ext cx="12618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🌐  Website: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6236208" y="3108960"/>
            <a:ext cx="27614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dexterosoft.com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457200" y="3657600"/>
            <a:ext cx="4242816" cy="512064"/>
          </a:xfrm>
          <a:prstGeom prst="roundRect">
            <a:avLst>
              <a:gd name="adj" fmla="val 1428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85216" y="3749040"/>
            <a:ext cx="12618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📍  Location: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1828800" y="3749040"/>
            <a:ext cx="27614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Sitapur, Uttar Pradesh, India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864608" y="3657600"/>
            <a:ext cx="4242816" cy="512064"/>
          </a:xfrm>
          <a:prstGeom prst="roundRect">
            <a:avLst>
              <a:gd name="adj" fmla="val 14286"/>
            </a:avLst>
          </a:prstGeom>
          <a:solidFill>
            <a:srgbClr val="0D2060">
              <a:alpha val="70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4992624" y="3749040"/>
            <a:ext cx="12618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0C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🏫  Pilot School: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6236208" y="3749040"/>
            <a:ext cx="27614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STSVM, Sitapur, UP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457200" y="442569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64B5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with a FREE 30-day demo — no credit card, no commitment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457200" y="4736592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7986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अपने स्कूल का Demo मुफ़्त में देखें — आज ही संपर्क करें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1565C0">
              <a:alpha val="12000"/>
            </a:srgbClr>
          </a:solidFill>
          <a:ln w="12700">
            <a:solidFill>
              <a:srgbClr val="1565C0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OVERVIEW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System. Three Components.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29184" y="1417320"/>
            <a:ext cx="2834640" cy="342900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9184" y="1417320"/>
            <a:ext cx="2834640" cy="621792"/>
          </a:xfrm>
          <a:prstGeom prst="roundRect">
            <a:avLst>
              <a:gd name="adj" fmla="val 20588"/>
            </a:avLst>
          </a:prstGeom>
          <a:solidFill>
            <a:srgbClr val="1565C0">
              <a:alpha val="12000"/>
            </a:srgbClr>
          </a:solidFill>
          <a:ln w="12700">
            <a:solidFill>
              <a:srgbClr val="1565C0">
                <a:alpha val="3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29184" y="1920240"/>
            <a:ext cx="2834640" cy="118872"/>
          </a:xfrm>
          <a:prstGeom prst="rect">
            <a:avLst/>
          </a:prstGeom>
          <a:solidFill>
            <a:srgbClr val="1565C0">
              <a:alpha val="12000"/>
            </a:srgbClr>
          </a:solidFill>
          <a:ln w="12700">
            <a:solidFill>
              <a:srgbClr val="1565C0">
                <a:alpha val="12000"/>
              </a:srgbClr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536192"/>
            <a:ext cx="402336" cy="40233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23544" y="1554480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 Admin Panel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38912" y="2103120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Browser-based — works on any device, any browser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38912" y="2523744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20+ management modules in one place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38912" y="2944368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Roles &amp; permissions — operators see only what you allow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38912" y="3364992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PDF generation for TC, Marksheet, ID Cards, Migration Cert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38912" y="3785616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Real-time app feature control — no app update needed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3310128" y="1417320"/>
            <a:ext cx="2834640" cy="342900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3310128" y="1417320"/>
            <a:ext cx="2834640" cy="621792"/>
          </a:xfrm>
          <a:prstGeom prst="roundRect">
            <a:avLst>
              <a:gd name="adj" fmla="val 20588"/>
            </a:avLst>
          </a:prstGeom>
          <a:solidFill>
            <a:srgbClr val="00695C">
              <a:alpha val="12000"/>
            </a:srgbClr>
          </a:solidFill>
          <a:ln w="12700">
            <a:solidFill>
              <a:srgbClr val="00695C">
                <a:alpha val="30000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310128" y="1920240"/>
            <a:ext cx="2834640" cy="118872"/>
          </a:xfrm>
          <a:prstGeom prst="rect">
            <a:avLst/>
          </a:prstGeom>
          <a:solidFill>
            <a:srgbClr val="00695C">
              <a:alpha val="12000"/>
            </a:srgbClr>
          </a:solidFill>
          <a:ln w="12700">
            <a:solidFill>
              <a:srgbClr val="00695C">
                <a:alpha val="12000"/>
              </a:srgbClr>
            </a:solidFill>
            <a:prstDash val="solid"/>
          </a:ln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536192"/>
            <a:ext cx="402336" cy="402336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3904488" y="1554480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Android App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3419856" y="2103120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10 features for students — all toggleable by admin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3419856" y="2523744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Login: Roll Number + OTP (sent to phone)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3419856" y="2944368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View fees, homework, timetable, syllabus, results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3419856" y="3364992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Apply for leave from phone — admin approves in panel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3419856" y="3785616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Pull-to-refresh for instant data and settings update</a:t>
            </a:r>
            <a:endParaRPr lang="en-US" sz="1050" dirty="0"/>
          </a:p>
        </p:txBody>
      </p:sp>
      <p:sp>
        <p:nvSpPr>
          <p:cNvPr id="25" name="Shape 21"/>
          <p:cNvSpPr/>
          <p:nvPr/>
        </p:nvSpPr>
        <p:spPr>
          <a:xfrm>
            <a:off x="6291072" y="1417320"/>
            <a:ext cx="2834640" cy="3429000"/>
          </a:xfrm>
          <a:prstGeom prst="roundRect">
            <a:avLst>
              <a:gd name="adj" fmla="val 4516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6291072" y="1417320"/>
            <a:ext cx="2834640" cy="621792"/>
          </a:xfrm>
          <a:prstGeom prst="roundRect">
            <a:avLst>
              <a:gd name="adj" fmla="val 20588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30000"/>
              </a:srgbClr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6291072" y="1920240"/>
            <a:ext cx="2834640" cy="118872"/>
          </a:xfrm>
          <a:prstGeom prst="rect">
            <a:avLst/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12000"/>
              </a:srgbClr>
            </a:solidFill>
            <a:prstDash val="solid"/>
          </a:ln>
        </p:spPr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8" y="1536192"/>
            <a:ext cx="402336" cy="402336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6885432" y="1554480"/>
            <a:ext cx="21396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Android App</a:t>
            </a:r>
            <a:endParaRPr lang="en-US" sz="1300" dirty="0"/>
          </a:p>
        </p:txBody>
      </p:sp>
      <p:sp>
        <p:nvSpPr>
          <p:cNvPr id="30" name="Text 25"/>
          <p:cNvSpPr/>
          <p:nvPr/>
        </p:nvSpPr>
        <p:spPr>
          <a:xfrm>
            <a:off x="6400800" y="2103120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6 features for teachers — all toggleable by admin</a:t>
            </a:r>
            <a:endParaRPr lang="en-US" sz="1050" dirty="0"/>
          </a:p>
        </p:txBody>
      </p:sp>
      <p:sp>
        <p:nvSpPr>
          <p:cNvPr id="31" name="Text 26"/>
          <p:cNvSpPr/>
          <p:nvPr/>
        </p:nvSpPr>
        <p:spPr>
          <a:xfrm>
            <a:off x="6400800" y="2523744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Login: Employee Code + OTP (sent to phone)</a:t>
            </a:r>
            <a:endParaRPr lang="en-US" sz="1050" dirty="0"/>
          </a:p>
        </p:txBody>
      </p:sp>
      <p:sp>
        <p:nvSpPr>
          <p:cNvPr id="32" name="Text 27"/>
          <p:cNvSpPr/>
          <p:nvPr/>
        </p:nvSpPr>
        <p:spPr>
          <a:xfrm>
            <a:off x="6400800" y="2944368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Mark class attendance from anywhere</a:t>
            </a:r>
            <a:endParaRPr lang="en-US" sz="1050" dirty="0"/>
          </a:p>
        </p:txBody>
      </p:sp>
      <p:sp>
        <p:nvSpPr>
          <p:cNvPr id="33" name="Text 28"/>
          <p:cNvSpPr/>
          <p:nvPr/>
        </p:nvSpPr>
        <p:spPr>
          <a:xfrm>
            <a:off x="6400800" y="3364992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Assign homework with file attachment</a:t>
            </a:r>
            <a:endParaRPr lang="en-US" sz="1050" dirty="0"/>
          </a:p>
        </p:txBody>
      </p:sp>
      <p:sp>
        <p:nvSpPr>
          <p:cNvPr id="34" name="Text 29"/>
          <p:cNvSpPr/>
          <p:nvPr/>
        </p:nvSpPr>
        <p:spPr>
          <a:xfrm>
            <a:off x="6400800" y="3785616"/>
            <a:ext cx="26151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View timetable and download salary slips</a:t>
            </a:r>
            <a:endParaRPr lang="en-US" sz="1050" dirty="0"/>
          </a:p>
        </p:txBody>
      </p:sp>
      <p:sp>
        <p:nvSpPr>
          <p:cNvPr id="35" name="Text 30"/>
          <p:cNvSpPr/>
          <p:nvPr/>
        </p:nvSpPr>
        <p:spPr>
          <a:xfrm>
            <a:off x="365760" y="4974336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 components share one database via REST API — real-time sync, no duplication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1565C0">
              <a:alpha val="12000"/>
            </a:srgbClr>
          </a:solidFill>
          <a:ln w="12700">
            <a:solidFill>
              <a:srgbClr val="1565C0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1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Management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1444752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1389888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App Self-Registration</a:t>
            </a:r>
            <a:endParaRPr lang="en-US" sz="1150" dirty="0"/>
          </a:p>
        </p:txBody>
      </p:sp>
      <p:sp>
        <p:nvSpPr>
          <p:cNvPr id="8" name="Text 4"/>
          <p:cNvSpPr/>
          <p:nvPr/>
        </p:nvSpPr>
        <p:spPr>
          <a:xfrm>
            <a:off x="713232" y="1636776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fills form in app → class preference → admin sees in Pending Approval list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1956816"/>
            <a:ext cx="237744" cy="23774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13232" y="1901952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One-Click Approval</a:t>
            </a:r>
            <a:endParaRPr lang="en-US" sz="1150" dirty="0"/>
          </a:p>
        </p:txBody>
      </p:sp>
      <p:sp>
        <p:nvSpPr>
          <p:cNvPr id="11" name="Text 6"/>
          <p:cNvSpPr/>
          <p:nvPr/>
        </p:nvSpPr>
        <p:spPr>
          <a:xfrm>
            <a:off x="713232" y="2148840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clicks Approve → Admission No + Roll No auto-generated → class allocated instantly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468880"/>
            <a:ext cx="237744" cy="23774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13232" y="2414016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Student Profile</a:t>
            </a:r>
            <a:endParaRPr lang="en-US" sz="1150" dirty="0"/>
          </a:p>
        </p:txBody>
      </p:sp>
      <p:sp>
        <p:nvSpPr>
          <p:cNvPr id="14" name="Text 8"/>
          <p:cNvSpPr/>
          <p:nvPr/>
        </p:nvSpPr>
        <p:spPr>
          <a:xfrm>
            <a:off x="713232" y="2660904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Name, DOB, Aadhaar, blood group, photo, parent details, emergency contact — all stored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980944"/>
            <a:ext cx="237744" cy="23774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13232" y="2926080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Upload</a:t>
            </a:r>
            <a:endParaRPr lang="en-US" sz="1150" dirty="0"/>
          </a:p>
        </p:txBody>
      </p:sp>
      <p:sp>
        <p:nvSpPr>
          <p:cNvPr id="17" name="Text 10"/>
          <p:cNvSpPr/>
          <p:nvPr/>
        </p:nvSpPr>
        <p:spPr>
          <a:xfrm>
            <a:off x="713232" y="3172968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uploads Aadhaar, TC, photos from app — admin can view and download anytime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8" y="3493008"/>
            <a:ext cx="237744" cy="237744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13232" y="3438144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Year-wise Class Allocation</a:t>
            </a:r>
            <a:endParaRPr lang="en-US" sz="1150" dirty="0"/>
          </a:p>
        </p:txBody>
      </p:sp>
      <p:sp>
        <p:nvSpPr>
          <p:cNvPr id="20" name="Text 12"/>
          <p:cNvSpPr/>
          <p:nvPr/>
        </p:nvSpPr>
        <p:spPr>
          <a:xfrm>
            <a:off x="713232" y="3685032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academic year student is placed in a class-section. All previous years preserved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4005072"/>
            <a:ext cx="237744" cy="237744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13232" y="3950208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Year-end Promotion</a:t>
            </a:r>
            <a:endParaRPr lang="en-US" sz="1150" dirty="0"/>
          </a:p>
        </p:txBody>
      </p:sp>
      <p:sp>
        <p:nvSpPr>
          <p:cNvPr id="23" name="Text 14"/>
          <p:cNvSpPr/>
          <p:nvPr/>
        </p:nvSpPr>
        <p:spPr>
          <a:xfrm>
            <a:off x="713232" y="4197096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Promote entire class to next class in one click. Roll numbers auto-reassigned for new year</a:t>
            </a:r>
            <a:endParaRPr lang="en-US" sz="100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48" y="4517136"/>
            <a:ext cx="237744" cy="237744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713232" y="4462272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 Issuance &amp; Deactivation</a:t>
            </a:r>
            <a:endParaRPr lang="en-US" sz="1150" dirty="0"/>
          </a:p>
        </p:txBody>
      </p:sp>
      <p:sp>
        <p:nvSpPr>
          <p:cNvPr id="26" name="Text 16"/>
          <p:cNvSpPr/>
          <p:nvPr/>
        </p:nvSpPr>
        <p:spPr>
          <a:xfrm>
            <a:off x="713232" y="4709160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Issue TC → student record locked → cannot login to app → new school can verify TC number</a:t>
            </a:r>
            <a:endParaRPr lang="en-US" sz="1000" dirty="0"/>
          </a:p>
        </p:txBody>
      </p:sp>
      <p:sp>
        <p:nvSpPr>
          <p:cNvPr id="27" name="Shape 17"/>
          <p:cNvSpPr/>
          <p:nvPr/>
        </p:nvSpPr>
        <p:spPr>
          <a:xfrm>
            <a:off x="5029200" y="1335024"/>
            <a:ext cx="3749040" cy="3566160"/>
          </a:xfrm>
          <a:prstGeom prst="roundRect">
            <a:avLst>
              <a:gd name="adj" fmla="val 3590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8" name="Text 18"/>
          <p:cNvSpPr/>
          <p:nvPr/>
        </p:nvSpPr>
        <p:spPr>
          <a:xfrm>
            <a:off x="5120640" y="1426464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Journey</a:t>
            </a:r>
            <a:endParaRPr lang="en-US" sz="1300" dirty="0"/>
          </a:p>
        </p:txBody>
      </p:sp>
      <p:sp>
        <p:nvSpPr>
          <p:cNvPr id="29" name="Shape 19"/>
          <p:cNvSpPr/>
          <p:nvPr/>
        </p:nvSpPr>
        <p:spPr>
          <a:xfrm>
            <a:off x="5175504" y="1892808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30" name="Text 20"/>
          <p:cNvSpPr/>
          <p:nvPr/>
        </p:nvSpPr>
        <p:spPr>
          <a:xfrm>
            <a:off x="5175504" y="189280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sp>
        <p:nvSpPr>
          <p:cNvPr id="31" name="Text 21"/>
          <p:cNvSpPr/>
          <p:nvPr/>
        </p:nvSpPr>
        <p:spPr>
          <a:xfrm>
            <a:off x="5541264" y="1847088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Registers via app</a:t>
            </a:r>
            <a:endParaRPr lang="en-US" sz="1100" dirty="0"/>
          </a:p>
        </p:txBody>
      </p:sp>
      <p:sp>
        <p:nvSpPr>
          <p:cNvPr id="32" name="Text 22"/>
          <p:cNvSpPr/>
          <p:nvPr/>
        </p:nvSpPr>
        <p:spPr>
          <a:xfrm>
            <a:off x="5541264" y="2075688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Fills form + selects class preference</a:t>
            </a:r>
            <a:endParaRPr lang="en-US" sz="950" dirty="0"/>
          </a:p>
        </p:txBody>
      </p:sp>
      <p:sp>
        <p:nvSpPr>
          <p:cNvPr id="33" name="Shape 23"/>
          <p:cNvSpPr/>
          <p:nvPr/>
        </p:nvSpPr>
        <p:spPr>
          <a:xfrm>
            <a:off x="5303520" y="2176272"/>
            <a:ext cx="0" cy="182880"/>
          </a:xfrm>
          <a:prstGeom prst="line">
            <a:avLst/>
          </a:prstGeom>
          <a:noFill/>
          <a:ln w="19050">
            <a:solidFill>
              <a:srgbClr val="42A5F5"/>
            </a:solidFill>
            <a:prstDash val="solid"/>
          </a:ln>
        </p:spPr>
      </p:sp>
      <p:sp>
        <p:nvSpPr>
          <p:cNvPr id="34" name="Shape 24"/>
          <p:cNvSpPr/>
          <p:nvPr/>
        </p:nvSpPr>
        <p:spPr>
          <a:xfrm>
            <a:off x="5175504" y="2386584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35" name="Text 25"/>
          <p:cNvSpPr/>
          <p:nvPr/>
        </p:nvSpPr>
        <p:spPr>
          <a:xfrm>
            <a:off x="5175504" y="238658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36" name="Text 26"/>
          <p:cNvSpPr/>
          <p:nvPr/>
        </p:nvSpPr>
        <p:spPr>
          <a:xfrm>
            <a:off x="5541264" y="2340864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Pending Approval</a:t>
            </a:r>
            <a:endParaRPr lang="en-US" sz="1100" dirty="0"/>
          </a:p>
        </p:txBody>
      </p:sp>
      <p:sp>
        <p:nvSpPr>
          <p:cNvPr id="37" name="Text 27"/>
          <p:cNvSpPr/>
          <p:nvPr/>
        </p:nvSpPr>
        <p:spPr>
          <a:xfrm>
            <a:off x="5541264" y="2569464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Appears in admin Pending list with yellow badge</a:t>
            </a:r>
            <a:endParaRPr lang="en-US" sz="950" dirty="0"/>
          </a:p>
        </p:txBody>
      </p:sp>
      <p:sp>
        <p:nvSpPr>
          <p:cNvPr id="38" name="Shape 28"/>
          <p:cNvSpPr/>
          <p:nvPr/>
        </p:nvSpPr>
        <p:spPr>
          <a:xfrm>
            <a:off x="5303520" y="2670048"/>
            <a:ext cx="0" cy="182880"/>
          </a:xfrm>
          <a:prstGeom prst="line">
            <a:avLst/>
          </a:prstGeom>
          <a:noFill/>
          <a:ln w="19050">
            <a:solidFill>
              <a:srgbClr val="42A5F5"/>
            </a:solidFill>
            <a:prstDash val="solid"/>
          </a:ln>
        </p:spPr>
      </p:sp>
      <p:sp>
        <p:nvSpPr>
          <p:cNvPr id="39" name="Shape 29"/>
          <p:cNvSpPr/>
          <p:nvPr/>
        </p:nvSpPr>
        <p:spPr>
          <a:xfrm>
            <a:off x="5175504" y="2880360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40" name="Text 30"/>
          <p:cNvSpPr/>
          <p:nvPr/>
        </p:nvSpPr>
        <p:spPr>
          <a:xfrm>
            <a:off x="5175504" y="288036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41" name="Text 31"/>
          <p:cNvSpPr/>
          <p:nvPr/>
        </p:nvSpPr>
        <p:spPr>
          <a:xfrm>
            <a:off x="5541264" y="2834640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Approves</a:t>
            </a:r>
            <a:endParaRPr lang="en-US" sz="1100" dirty="0"/>
          </a:p>
        </p:txBody>
      </p:sp>
      <p:sp>
        <p:nvSpPr>
          <p:cNvPr id="42" name="Text 32"/>
          <p:cNvSpPr/>
          <p:nvPr/>
        </p:nvSpPr>
        <p:spPr>
          <a:xfrm>
            <a:off x="5541264" y="3063240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click — Approve button</a:t>
            </a:r>
            <a:endParaRPr lang="en-US" sz="950" dirty="0"/>
          </a:p>
        </p:txBody>
      </p:sp>
      <p:sp>
        <p:nvSpPr>
          <p:cNvPr id="43" name="Shape 33"/>
          <p:cNvSpPr/>
          <p:nvPr/>
        </p:nvSpPr>
        <p:spPr>
          <a:xfrm>
            <a:off x="5303520" y="3163824"/>
            <a:ext cx="0" cy="182880"/>
          </a:xfrm>
          <a:prstGeom prst="line">
            <a:avLst/>
          </a:prstGeom>
          <a:noFill/>
          <a:ln w="19050">
            <a:solidFill>
              <a:srgbClr val="42A5F5"/>
            </a:solidFill>
            <a:prstDash val="solid"/>
          </a:ln>
        </p:spPr>
      </p:sp>
      <p:sp>
        <p:nvSpPr>
          <p:cNvPr id="44" name="Shape 34"/>
          <p:cNvSpPr/>
          <p:nvPr/>
        </p:nvSpPr>
        <p:spPr>
          <a:xfrm>
            <a:off x="5175504" y="3374136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45" name="Text 35"/>
          <p:cNvSpPr/>
          <p:nvPr/>
        </p:nvSpPr>
        <p:spPr>
          <a:xfrm>
            <a:off x="5175504" y="337413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46" name="Text 36"/>
          <p:cNvSpPr/>
          <p:nvPr/>
        </p:nvSpPr>
        <p:spPr>
          <a:xfrm>
            <a:off x="5541264" y="3328416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Auto-Generated</a:t>
            </a:r>
            <a:endParaRPr lang="en-US" sz="1100" dirty="0"/>
          </a:p>
        </p:txBody>
      </p:sp>
      <p:sp>
        <p:nvSpPr>
          <p:cNvPr id="47" name="Text 37"/>
          <p:cNvSpPr/>
          <p:nvPr/>
        </p:nvSpPr>
        <p:spPr>
          <a:xfrm>
            <a:off x="5541264" y="3557016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Admission No + Roll No created</a:t>
            </a:r>
            <a:endParaRPr lang="en-US" sz="950" dirty="0"/>
          </a:p>
        </p:txBody>
      </p:sp>
      <p:sp>
        <p:nvSpPr>
          <p:cNvPr id="48" name="Shape 38"/>
          <p:cNvSpPr/>
          <p:nvPr/>
        </p:nvSpPr>
        <p:spPr>
          <a:xfrm>
            <a:off x="5303520" y="3657600"/>
            <a:ext cx="0" cy="182880"/>
          </a:xfrm>
          <a:prstGeom prst="line">
            <a:avLst/>
          </a:prstGeom>
          <a:noFill/>
          <a:ln w="19050">
            <a:solidFill>
              <a:srgbClr val="42A5F5"/>
            </a:solidFill>
            <a:prstDash val="solid"/>
          </a:ln>
        </p:spPr>
      </p:sp>
      <p:sp>
        <p:nvSpPr>
          <p:cNvPr id="49" name="Shape 39"/>
          <p:cNvSpPr/>
          <p:nvPr/>
        </p:nvSpPr>
        <p:spPr>
          <a:xfrm>
            <a:off x="5175504" y="3867912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50" name="Text 40"/>
          <p:cNvSpPr/>
          <p:nvPr/>
        </p:nvSpPr>
        <p:spPr>
          <a:xfrm>
            <a:off x="5175504" y="386791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51" name="Text 41"/>
          <p:cNvSpPr/>
          <p:nvPr/>
        </p:nvSpPr>
        <p:spPr>
          <a:xfrm>
            <a:off x="5541264" y="3822192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 Allocated</a:t>
            </a:r>
            <a:endParaRPr lang="en-US" sz="1100" dirty="0"/>
          </a:p>
        </p:txBody>
      </p:sp>
      <p:sp>
        <p:nvSpPr>
          <p:cNvPr id="52" name="Text 42"/>
          <p:cNvSpPr/>
          <p:nvPr/>
        </p:nvSpPr>
        <p:spPr>
          <a:xfrm>
            <a:off x="5541264" y="4050792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Placed in class-section for current year</a:t>
            </a:r>
            <a:endParaRPr lang="en-US" sz="950" dirty="0"/>
          </a:p>
        </p:txBody>
      </p:sp>
      <p:sp>
        <p:nvSpPr>
          <p:cNvPr id="53" name="Shape 43"/>
          <p:cNvSpPr/>
          <p:nvPr/>
        </p:nvSpPr>
        <p:spPr>
          <a:xfrm>
            <a:off x="5303520" y="4151376"/>
            <a:ext cx="0" cy="182880"/>
          </a:xfrm>
          <a:prstGeom prst="line">
            <a:avLst/>
          </a:prstGeom>
          <a:noFill/>
          <a:ln w="19050">
            <a:solidFill>
              <a:srgbClr val="42A5F5"/>
            </a:solidFill>
            <a:prstDash val="solid"/>
          </a:ln>
        </p:spPr>
      </p:sp>
      <p:sp>
        <p:nvSpPr>
          <p:cNvPr id="54" name="Shape 44"/>
          <p:cNvSpPr/>
          <p:nvPr/>
        </p:nvSpPr>
        <p:spPr>
          <a:xfrm>
            <a:off x="5175504" y="4361688"/>
            <a:ext cx="274320" cy="274320"/>
          </a:xfrm>
          <a:prstGeom prst="ellipse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55" name="Text 45"/>
          <p:cNvSpPr/>
          <p:nvPr/>
        </p:nvSpPr>
        <p:spPr>
          <a:xfrm>
            <a:off x="5175504" y="436168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sp>
        <p:nvSpPr>
          <p:cNvPr id="56" name="Text 46"/>
          <p:cNvSpPr/>
          <p:nvPr/>
        </p:nvSpPr>
        <p:spPr>
          <a:xfrm>
            <a:off x="5541264" y="4315968"/>
            <a:ext cx="3017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Logs into App</a:t>
            </a:r>
            <a:endParaRPr lang="en-US" sz="1100" dirty="0"/>
          </a:p>
        </p:txBody>
      </p:sp>
      <p:sp>
        <p:nvSpPr>
          <p:cNvPr id="57" name="Text 47"/>
          <p:cNvSpPr/>
          <p:nvPr/>
        </p:nvSpPr>
        <p:spPr>
          <a:xfrm>
            <a:off x="5541264" y="4544568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access to all enabled features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00695C">
              <a:alpha val="12000"/>
            </a:srgbClr>
          </a:solidFill>
          <a:ln w="12700">
            <a:solidFill>
              <a:srgbClr val="00695C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2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Admissions &amp; Enquiry Management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109728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Enquiry Pipeline — track every parent from first call to final admission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47472" y="1426464"/>
            <a:ext cx="1682496" cy="804672"/>
          </a:xfrm>
          <a:prstGeom prst="roundRect">
            <a:avLst>
              <a:gd name="adj" fmla="val 11364"/>
            </a:avLst>
          </a:prstGeom>
          <a:solidFill>
            <a:srgbClr val="1565C0">
              <a:alpha val="18000"/>
            </a:srgbClr>
          </a:solidFill>
          <a:ln w="12700">
            <a:solidFill>
              <a:srgbClr val="1565C0">
                <a:alpha val="4500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47472" y="1463040"/>
            <a:ext cx="16824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347472" y="1719072"/>
            <a:ext cx="168249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 calls / walk-in</a:t>
            </a:r>
            <a:endParaRPr lang="en-US" sz="950" dirty="0"/>
          </a:p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Enquiry recorded</a:t>
            </a:r>
            <a:endParaRPr lang="en-US" sz="950" dirty="0"/>
          </a:p>
        </p:txBody>
      </p:sp>
      <p:sp>
        <p:nvSpPr>
          <p:cNvPr id="10" name="Text 7"/>
          <p:cNvSpPr/>
          <p:nvPr/>
        </p:nvSpPr>
        <p:spPr>
          <a:xfrm>
            <a:off x="2048256" y="1755648"/>
            <a:ext cx="1097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1565C0"/>
                </a:solidFill>
              </a:rPr>
              <a:t>→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139696" y="1426464"/>
            <a:ext cx="1682496" cy="804672"/>
          </a:xfrm>
          <a:prstGeom prst="roundRect">
            <a:avLst>
              <a:gd name="adj" fmla="val 11364"/>
            </a:avLst>
          </a:prstGeom>
          <a:solidFill>
            <a:srgbClr val="0277BD">
              <a:alpha val="18000"/>
            </a:srgbClr>
          </a:solidFill>
          <a:ln w="12700">
            <a:solidFill>
              <a:srgbClr val="0277BD">
                <a:alpha val="45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139696" y="1463040"/>
            <a:ext cx="16824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277B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CONTACTED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139696" y="1719072"/>
            <a:ext cx="168249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calls parent</a:t>
            </a:r>
            <a:endParaRPr lang="en-US" sz="950" dirty="0"/>
          </a:p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Details collected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3840480" y="1755648"/>
            <a:ext cx="1097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1565C0"/>
                </a:solidFill>
              </a:rPr>
              <a:t>→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3931920" y="1426464"/>
            <a:ext cx="1682496" cy="804672"/>
          </a:xfrm>
          <a:prstGeom prst="roundRect">
            <a:avLst>
              <a:gd name="adj" fmla="val 11364"/>
            </a:avLst>
          </a:prstGeom>
          <a:solidFill>
            <a:srgbClr val="00695C">
              <a:alpha val="18000"/>
            </a:srgbClr>
          </a:solidFill>
          <a:ln w="12700">
            <a:solidFill>
              <a:srgbClr val="00695C">
                <a:alpha val="4500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931920" y="1463040"/>
            <a:ext cx="16824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VISITED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3931920" y="1719072"/>
            <a:ext cx="168249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 visits school</a:t>
            </a:r>
            <a:endParaRPr lang="en-US" sz="950" dirty="0"/>
          </a:p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 filled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5632704" y="1755648"/>
            <a:ext cx="1097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1565C0"/>
                </a:solidFill>
              </a:rPr>
              <a:t>→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724144" y="1426464"/>
            <a:ext cx="1682496" cy="804672"/>
          </a:xfrm>
          <a:prstGeom prst="roundRect">
            <a:avLst>
              <a:gd name="adj" fmla="val 11364"/>
            </a:avLst>
          </a:prstGeom>
          <a:solidFill>
            <a:srgbClr val="2E7D32">
              <a:alpha val="18000"/>
            </a:srgbClr>
          </a:solidFill>
          <a:ln w="12700">
            <a:solidFill>
              <a:srgbClr val="2E7D32">
                <a:alpha val="45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724144" y="1463040"/>
            <a:ext cx="16824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CONVERTED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5724144" y="1719072"/>
            <a:ext cx="168249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 verified &amp; approved</a:t>
            </a:r>
            <a:endParaRPr lang="en-US" sz="950" dirty="0"/>
          </a:p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admitted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7424928" y="1755648"/>
            <a:ext cx="1097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1565C0"/>
                </a:solidFill>
              </a:rPr>
              <a:t>→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516368" y="1426464"/>
            <a:ext cx="1682496" cy="804672"/>
          </a:xfrm>
          <a:prstGeom prst="roundRect">
            <a:avLst>
              <a:gd name="adj" fmla="val 11364"/>
            </a:avLst>
          </a:prstGeom>
          <a:solidFill>
            <a:srgbClr val="B71C1C">
              <a:alpha val="18000"/>
            </a:srgbClr>
          </a:solidFill>
          <a:ln w="12700">
            <a:solidFill>
              <a:srgbClr val="B71C1C">
                <a:alpha val="4500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7516368" y="1463040"/>
            <a:ext cx="16824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B7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DROPPED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7516368" y="1719072"/>
            <a:ext cx="168249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interested</a:t>
            </a:r>
            <a:endParaRPr lang="en-US" sz="950" dirty="0"/>
          </a:p>
          <a:p>
            <a:pPr algn="ctr" indent="0" marL="0">
              <a:buNone/>
            </a:pPr>
            <a:r>
              <a:rPr lang="en-US" sz="9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Enquiry closed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347472" y="2340864"/>
            <a:ext cx="2103120" cy="2487168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347472" y="2340864"/>
            <a:ext cx="2103120" cy="54864"/>
          </a:xfrm>
          <a:prstGeom prst="roundRect">
            <a:avLst>
              <a:gd name="adj" fmla="val 200000"/>
            </a:avLst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347472" y="2377440"/>
            <a:ext cx="2103120" cy="36576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pic>
        <p:nvPicPr>
          <p:cNvPr id="2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468880"/>
            <a:ext cx="384048" cy="384048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932688" y="2487168"/>
            <a:ext cx="14081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Walk-in Application</a:t>
            </a:r>
            <a:endParaRPr lang="en-US" sz="1200" dirty="0"/>
          </a:p>
        </p:txBody>
      </p:sp>
      <p:sp>
        <p:nvSpPr>
          <p:cNvPr id="31" name="Text 27"/>
          <p:cNvSpPr/>
          <p:nvPr/>
        </p:nvSpPr>
        <p:spPr>
          <a:xfrm>
            <a:off x="438912" y="2935224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 personal &amp; parent details</a:t>
            </a:r>
            <a:endParaRPr lang="en-US" sz="1100" dirty="0"/>
          </a:p>
        </p:txBody>
      </p:sp>
      <p:sp>
        <p:nvSpPr>
          <p:cNvPr id="32" name="Text 28"/>
          <p:cNvSpPr/>
          <p:nvPr/>
        </p:nvSpPr>
        <p:spPr>
          <a:xfrm>
            <a:off x="438912" y="3282696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Class applied for + academic year</a:t>
            </a:r>
            <a:endParaRPr lang="en-US" sz="1100" dirty="0"/>
          </a:p>
        </p:txBody>
      </p:sp>
      <p:sp>
        <p:nvSpPr>
          <p:cNvPr id="33" name="Text 29"/>
          <p:cNvSpPr/>
          <p:nvPr/>
        </p:nvSpPr>
        <p:spPr>
          <a:xfrm>
            <a:off x="438912" y="3630168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Document checklist — tick what received</a:t>
            </a:r>
            <a:endParaRPr lang="en-US" sz="1100" dirty="0"/>
          </a:p>
        </p:txBody>
      </p:sp>
      <p:sp>
        <p:nvSpPr>
          <p:cNvPr id="34" name="Text 30"/>
          <p:cNvSpPr/>
          <p:nvPr/>
        </p:nvSpPr>
        <p:spPr>
          <a:xfrm>
            <a:off x="438912" y="397764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Admission No auto-generated on approval</a:t>
            </a:r>
            <a:endParaRPr lang="en-US" sz="1100" dirty="0"/>
          </a:p>
        </p:txBody>
      </p:sp>
      <p:sp>
        <p:nvSpPr>
          <p:cNvPr id="35" name="Shape 31"/>
          <p:cNvSpPr/>
          <p:nvPr/>
        </p:nvSpPr>
        <p:spPr>
          <a:xfrm>
            <a:off x="2569464" y="2340864"/>
            <a:ext cx="2103120" cy="2487168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6" name="Shape 32"/>
          <p:cNvSpPr/>
          <p:nvPr/>
        </p:nvSpPr>
        <p:spPr>
          <a:xfrm>
            <a:off x="2569464" y="2340864"/>
            <a:ext cx="2103120" cy="54864"/>
          </a:xfrm>
          <a:prstGeom prst="roundRect">
            <a:avLst>
              <a:gd name="adj" fmla="val 200000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37" name="Shape 33"/>
          <p:cNvSpPr/>
          <p:nvPr/>
        </p:nvSpPr>
        <p:spPr>
          <a:xfrm>
            <a:off x="2569464" y="2377440"/>
            <a:ext cx="2103120" cy="36576"/>
          </a:xfrm>
          <a:prstGeom prst="rect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pic>
        <p:nvPicPr>
          <p:cNvPr id="3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80" y="2468880"/>
            <a:ext cx="384048" cy="384048"/>
          </a:xfrm>
          <a:prstGeom prst="rect">
            <a:avLst/>
          </a:prstGeom>
        </p:spPr>
      </p:pic>
      <p:sp>
        <p:nvSpPr>
          <p:cNvPr id="39" name="Text 34"/>
          <p:cNvSpPr/>
          <p:nvPr/>
        </p:nvSpPr>
        <p:spPr>
          <a:xfrm>
            <a:off x="3154680" y="2487168"/>
            <a:ext cx="14081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 Verification Gate</a:t>
            </a:r>
            <a:endParaRPr lang="en-US" sz="1200" dirty="0"/>
          </a:p>
        </p:txBody>
      </p:sp>
      <p:sp>
        <p:nvSpPr>
          <p:cNvPr id="40" name="Text 35"/>
          <p:cNvSpPr/>
          <p:nvPr/>
        </p:nvSpPr>
        <p:spPr>
          <a:xfrm>
            <a:off x="2660904" y="2935224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Students from other schools need TC</a:t>
            </a:r>
            <a:endParaRPr lang="en-US" sz="1100" dirty="0"/>
          </a:p>
        </p:txBody>
      </p:sp>
      <p:sp>
        <p:nvSpPr>
          <p:cNvPr id="41" name="Text 36"/>
          <p:cNvSpPr/>
          <p:nvPr/>
        </p:nvSpPr>
        <p:spPr>
          <a:xfrm>
            <a:off x="2660904" y="3282696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enters previous school TC number</a:t>
            </a:r>
            <a:endParaRPr lang="en-US" sz="1100" dirty="0"/>
          </a:p>
        </p:txBody>
      </p:sp>
      <p:sp>
        <p:nvSpPr>
          <p:cNvPr id="42" name="Text 37"/>
          <p:cNvSpPr/>
          <p:nvPr/>
        </p:nvSpPr>
        <p:spPr>
          <a:xfrm>
            <a:off x="2660904" y="3630168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Must click "Mark TC Verified" first</a:t>
            </a:r>
            <a:endParaRPr lang="en-US" sz="1100" dirty="0"/>
          </a:p>
        </p:txBody>
      </p:sp>
      <p:sp>
        <p:nvSpPr>
          <p:cNvPr id="43" name="Text 38"/>
          <p:cNvSpPr/>
          <p:nvPr/>
        </p:nvSpPr>
        <p:spPr>
          <a:xfrm>
            <a:off x="2660904" y="397764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System blocks approval until TC verified</a:t>
            </a:r>
            <a:endParaRPr lang="en-US" sz="1100" dirty="0"/>
          </a:p>
        </p:txBody>
      </p:sp>
      <p:sp>
        <p:nvSpPr>
          <p:cNvPr id="44" name="Shape 39"/>
          <p:cNvSpPr/>
          <p:nvPr/>
        </p:nvSpPr>
        <p:spPr>
          <a:xfrm>
            <a:off x="4791456" y="2340864"/>
            <a:ext cx="2103120" cy="2487168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45" name="Shape 40"/>
          <p:cNvSpPr/>
          <p:nvPr/>
        </p:nvSpPr>
        <p:spPr>
          <a:xfrm>
            <a:off x="4791456" y="2340864"/>
            <a:ext cx="2103120" cy="54864"/>
          </a:xfrm>
          <a:prstGeom prst="roundRect">
            <a:avLst>
              <a:gd name="adj" fmla="val 200000"/>
            </a:avLst>
          </a:prstGeom>
          <a:solidFill>
            <a:srgbClr val="4A148C"/>
          </a:solidFill>
          <a:ln w="12700">
            <a:solidFill>
              <a:srgbClr val="4A148C"/>
            </a:solidFill>
            <a:prstDash val="solid"/>
          </a:ln>
        </p:spPr>
      </p:sp>
      <p:sp>
        <p:nvSpPr>
          <p:cNvPr id="46" name="Shape 41"/>
          <p:cNvSpPr/>
          <p:nvPr/>
        </p:nvSpPr>
        <p:spPr>
          <a:xfrm>
            <a:off x="4791456" y="2377440"/>
            <a:ext cx="2103120" cy="36576"/>
          </a:xfrm>
          <a:prstGeom prst="rect">
            <a:avLst/>
          </a:prstGeom>
          <a:solidFill>
            <a:srgbClr val="4A148C"/>
          </a:solidFill>
          <a:ln w="12700">
            <a:solidFill>
              <a:srgbClr val="4A148C"/>
            </a:solidFill>
            <a:prstDash val="solid"/>
          </a:ln>
        </p:spPr>
      </p:sp>
      <p:pic>
        <p:nvPicPr>
          <p:cNvPr id="4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472" y="2468880"/>
            <a:ext cx="384048" cy="384048"/>
          </a:xfrm>
          <a:prstGeom prst="rect">
            <a:avLst/>
          </a:prstGeom>
        </p:spPr>
      </p:pic>
      <p:sp>
        <p:nvSpPr>
          <p:cNvPr id="48" name="Text 42"/>
          <p:cNvSpPr/>
          <p:nvPr/>
        </p:nvSpPr>
        <p:spPr>
          <a:xfrm>
            <a:off x="5376672" y="2487168"/>
            <a:ext cx="14081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4A14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Waiting List</a:t>
            </a:r>
            <a:endParaRPr lang="en-US" sz="1200" dirty="0"/>
          </a:p>
        </p:txBody>
      </p:sp>
      <p:sp>
        <p:nvSpPr>
          <p:cNvPr id="49" name="Text 43"/>
          <p:cNvSpPr/>
          <p:nvPr/>
        </p:nvSpPr>
        <p:spPr>
          <a:xfrm>
            <a:off x="4882896" y="2935224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Class full? Add to waiting list</a:t>
            </a:r>
            <a:endParaRPr lang="en-US" sz="1100" dirty="0"/>
          </a:p>
        </p:txBody>
      </p:sp>
      <p:sp>
        <p:nvSpPr>
          <p:cNvPr id="50" name="Text 44"/>
          <p:cNvSpPr/>
          <p:nvPr/>
        </p:nvSpPr>
        <p:spPr>
          <a:xfrm>
            <a:off x="4882896" y="3282696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Position numbers: #1, #2, #3...</a:t>
            </a:r>
            <a:endParaRPr lang="en-US" sz="1100" dirty="0"/>
          </a:p>
        </p:txBody>
      </p:sp>
      <p:sp>
        <p:nvSpPr>
          <p:cNvPr id="51" name="Text 45"/>
          <p:cNvSpPr/>
          <p:nvPr/>
        </p:nvSpPr>
        <p:spPr>
          <a:xfrm>
            <a:off x="4882896" y="3630168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Approve when seat opens</a:t>
            </a:r>
            <a:endParaRPr lang="en-US" sz="1100" dirty="0"/>
          </a:p>
        </p:txBody>
      </p:sp>
      <p:sp>
        <p:nvSpPr>
          <p:cNvPr id="52" name="Text 46"/>
          <p:cNvSpPr/>
          <p:nvPr/>
        </p:nvSpPr>
        <p:spPr>
          <a:xfrm>
            <a:off x="4882896" y="397764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Tracked per class per academic year</a:t>
            </a:r>
            <a:endParaRPr lang="en-US" sz="1100" dirty="0"/>
          </a:p>
        </p:txBody>
      </p:sp>
      <p:sp>
        <p:nvSpPr>
          <p:cNvPr id="53" name="Shape 47"/>
          <p:cNvSpPr/>
          <p:nvPr/>
        </p:nvSpPr>
        <p:spPr>
          <a:xfrm>
            <a:off x="7013448" y="2340864"/>
            <a:ext cx="2103120" cy="2487168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54" name="Shape 48"/>
          <p:cNvSpPr/>
          <p:nvPr/>
        </p:nvSpPr>
        <p:spPr>
          <a:xfrm>
            <a:off x="7013448" y="2340864"/>
            <a:ext cx="2103120" cy="54864"/>
          </a:xfrm>
          <a:prstGeom prst="roundRect">
            <a:avLst>
              <a:gd name="adj" fmla="val 200000"/>
            </a:avLst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sp>
        <p:nvSpPr>
          <p:cNvPr id="55" name="Shape 49"/>
          <p:cNvSpPr/>
          <p:nvPr/>
        </p:nvSpPr>
        <p:spPr>
          <a:xfrm>
            <a:off x="7013448" y="2377440"/>
            <a:ext cx="2103120" cy="36576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pic>
        <p:nvPicPr>
          <p:cNvPr id="5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464" y="2468880"/>
            <a:ext cx="384048" cy="384048"/>
          </a:xfrm>
          <a:prstGeom prst="rect">
            <a:avLst/>
          </a:prstGeom>
        </p:spPr>
      </p:pic>
      <p:sp>
        <p:nvSpPr>
          <p:cNvPr id="57" name="Text 50"/>
          <p:cNvSpPr/>
          <p:nvPr/>
        </p:nvSpPr>
        <p:spPr>
          <a:xfrm>
            <a:off x="7598664" y="2487168"/>
            <a:ext cx="14081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Enquiry → Student</a:t>
            </a:r>
            <a:endParaRPr lang="en-US" sz="1200" dirty="0"/>
          </a:p>
        </p:txBody>
      </p:sp>
      <p:sp>
        <p:nvSpPr>
          <p:cNvPr id="58" name="Text 51"/>
          <p:cNvSpPr/>
          <p:nvPr/>
        </p:nvSpPr>
        <p:spPr>
          <a:xfrm>
            <a:off x="7104888" y="2935224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One click converts VISITED → Application</a:t>
            </a:r>
            <a:endParaRPr lang="en-US" sz="1100" dirty="0"/>
          </a:p>
        </p:txBody>
      </p:sp>
      <p:sp>
        <p:nvSpPr>
          <p:cNvPr id="59" name="Text 52"/>
          <p:cNvSpPr/>
          <p:nvPr/>
        </p:nvSpPr>
        <p:spPr>
          <a:xfrm>
            <a:off x="7104888" y="3282696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Pre-fills all details automatically</a:t>
            </a:r>
            <a:endParaRPr lang="en-US" sz="1100" dirty="0"/>
          </a:p>
        </p:txBody>
      </p:sp>
      <p:sp>
        <p:nvSpPr>
          <p:cNvPr id="60" name="Text 53"/>
          <p:cNvSpPr/>
          <p:nvPr/>
        </p:nvSpPr>
        <p:spPr>
          <a:xfrm>
            <a:off x="7104888" y="3630168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Saves re-entry of parent information</a:t>
            </a:r>
            <a:endParaRPr lang="en-US" sz="1100" dirty="0"/>
          </a:p>
        </p:txBody>
      </p:sp>
      <p:sp>
        <p:nvSpPr>
          <p:cNvPr id="61" name="Text 54"/>
          <p:cNvSpPr/>
          <p:nvPr/>
        </p:nvSpPr>
        <p:spPr>
          <a:xfrm>
            <a:off x="7104888" y="397764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Full history from first call to admission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4A148C">
              <a:alpha val="12000"/>
            </a:srgbClr>
          </a:solidFill>
          <a:ln w="12700">
            <a:solidFill>
              <a:srgbClr val="4A148C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4A14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3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 Management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29184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29184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4A148C"/>
          </a:solidFill>
          <a:ln w="12700">
            <a:solidFill>
              <a:srgbClr val="4A148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29184" y="1408176"/>
            <a:ext cx="2121408" cy="36576"/>
          </a:xfrm>
          <a:prstGeom prst="rect">
            <a:avLst/>
          </a:prstGeom>
          <a:solidFill>
            <a:srgbClr val="4A148C"/>
          </a:solidFill>
          <a:ln w="12700">
            <a:solidFill>
              <a:srgbClr val="4A148C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9616"/>
            <a:ext cx="384048" cy="38404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14400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4A14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Attendance (Admin)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420624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Mark daily attendance by class-section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20624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Status: Present / Absent / Leave / Holiday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420624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"Mark All Present" button for quick entry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20624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Holiday auto-marks from school calendar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420624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Date-range reports with percentage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2560320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2560320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2560320" y="1408176"/>
            <a:ext cx="2121408" cy="3657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336" y="1499616"/>
            <a:ext cx="384048" cy="38404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3145536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Attendance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2651760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Mark daily attendance for all staff</a:t>
            </a:r>
            <a:endParaRPr lang="en-US" sz="1000" dirty="0"/>
          </a:p>
        </p:txBody>
      </p:sp>
      <p:sp>
        <p:nvSpPr>
          <p:cNvPr id="22" name="Text 17"/>
          <p:cNvSpPr/>
          <p:nvPr/>
        </p:nvSpPr>
        <p:spPr>
          <a:xfrm>
            <a:off x="2651760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Present / Absent / Leave / WFH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2651760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Absent teacher → timetable red badge alert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2651760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Staff leave applied via teacher app</a:t>
            </a:r>
            <a:endParaRPr lang="en-US" sz="1000" dirty="0"/>
          </a:p>
        </p:txBody>
      </p:sp>
      <p:sp>
        <p:nvSpPr>
          <p:cNvPr id="25" name="Text 20"/>
          <p:cNvSpPr/>
          <p:nvPr/>
        </p:nvSpPr>
        <p:spPr>
          <a:xfrm>
            <a:off x="2651760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Monthly staff attendance report</a:t>
            </a:r>
            <a:endParaRPr lang="en-US" sz="1000" dirty="0"/>
          </a:p>
        </p:txBody>
      </p:sp>
      <p:sp>
        <p:nvSpPr>
          <p:cNvPr id="26" name="Shape 21"/>
          <p:cNvSpPr/>
          <p:nvPr/>
        </p:nvSpPr>
        <p:spPr>
          <a:xfrm>
            <a:off x="4791456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7" name="Shape 22"/>
          <p:cNvSpPr/>
          <p:nvPr/>
        </p:nvSpPr>
        <p:spPr>
          <a:xfrm>
            <a:off x="4791456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4791456" y="1408176"/>
            <a:ext cx="2121408" cy="36576"/>
          </a:xfrm>
          <a:prstGeom prst="rect">
            <a:avLst/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472" y="1499616"/>
            <a:ext cx="384048" cy="384048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5376672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App Attendance</a:t>
            </a:r>
            <a:endParaRPr lang="en-US" sz="1200" dirty="0"/>
          </a:p>
        </p:txBody>
      </p:sp>
      <p:sp>
        <p:nvSpPr>
          <p:cNvPr id="31" name="Text 25"/>
          <p:cNvSpPr/>
          <p:nvPr/>
        </p:nvSpPr>
        <p:spPr>
          <a:xfrm>
            <a:off x="4882896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Teacher selects class from app</a:t>
            </a:r>
            <a:endParaRPr lang="en-US" sz="1000" dirty="0"/>
          </a:p>
        </p:txBody>
      </p:sp>
      <p:sp>
        <p:nvSpPr>
          <p:cNvPr id="32" name="Text 26"/>
          <p:cNvSpPr/>
          <p:nvPr/>
        </p:nvSpPr>
        <p:spPr>
          <a:xfrm>
            <a:off x="4882896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Loads all students in one tap</a:t>
            </a:r>
            <a:endParaRPr lang="en-US" sz="1000" dirty="0"/>
          </a:p>
        </p:txBody>
      </p:sp>
      <p:sp>
        <p:nvSpPr>
          <p:cNvPr id="33" name="Text 27"/>
          <p:cNvSpPr/>
          <p:nvPr/>
        </p:nvSpPr>
        <p:spPr>
          <a:xfrm>
            <a:off x="4882896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Tap P / A / L per student</a:t>
            </a:r>
            <a:endParaRPr lang="en-US" sz="1000" dirty="0"/>
          </a:p>
        </p:txBody>
      </p:sp>
      <p:sp>
        <p:nvSpPr>
          <p:cNvPr id="34" name="Text 28"/>
          <p:cNvSpPr/>
          <p:nvPr/>
        </p:nvSpPr>
        <p:spPr>
          <a:xfrm>
            <a:off x="4882896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"All Present" bulk button</a:t>
            </a:r>
            <a:endParaRPr lang="en-US" sz="1000" dirty="0"/>
          </a:p>
        </p:txBody>
      </p:sp>
      <p:sp>
        <p:nvSpPr>
          <p:cNvPr id="35" name="Text 29"/>
          <p:cNvSpPr/>
          <p:nvPr/>
        </p:nvSpPr>
        <p:spPr>
          <a:xfrm>
            <a:off x="4882896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Live count: P:28 A:2 L:0 shown as you mark</a:t>
            </a:r>
            <a:endParaRPr lang="en-US" sz="1000" dirty="0"/>
          </a:p>
        </p:txBody>
      </p:sp>
      <p:sp>
        <p:nvSpPr>
          <p:cNvPr id="36" name="Text 30"/>
          <p:cNvSpPr/>
          <p:nvPr/>
        </p:nvSpPr>
        <p:spPr>
          <a:xfrm>
            <a:off x="4882896" y="370332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Submit → syncs to admin instantly</a:t>
            </a:r>
            <a:endParaRPr lang="en-US" sz="1000" dirty="0"/>
          </a:p>
        </p:txBody>
      </p:sp>
      <p:sp>
        <p:nvSpPr>
          <p:cNvPr id="37" name="Shape 31"/>
          <p:cNvSpPr/>
          <p:nvPr/>
        </p:nvSpPr>
        <p:spPr>
          <a:xfrm>
            <a:off x="7022592" y="1371600"/>
            <a:ext cx="2121408" cy="3493008"/>
          </a:xfrm>
          <a:prstGeom prst="roundRect">
            <a:avLst>
              <a:gd name="adj" fmla="val 5172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8" name="Shape 32"/>
          <p:cNvSpPr/>
          <p:nvPr/>
        </p:nvSpPr>
        <p:spPr>
          <a:xfrm>
            <a:off x="7022592" y="1371600"/>
            <a:ext cx="2121408" cy="54864"/>
          </a:xfrm>
          <a:prstGeom prst="roundRect">
            <a:avLst>
              <a:gd name="adj" fmla="val 200000"/>
            </a:avLst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sp>
        <p:nvSpPr>
          <p:cNvPr id="39" name="Shape 33"/>
          <p:cNvSpPr/>
          <p:nvPr/>
        </p:nvSpPr>
        <p:spPr>
          <a:xfrm>
            <a:off x="7022592" y="1408176"/>
            <a:ext cx="2121408" cy="36576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pic>
        <p:nvPicPr>
          <p:cNvPr id="4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608" y="1499616"/>
            <a:ext cx="384048" cy="384048"/>
          </a:xfrm>
          <a:prstGeom prst="rect">
            <a:avLst/>
          </a:prstGeom>
        </p:spPr>
      </p:pic>
      <p:sp>
        <p:nvSpPr>
          <p:cNvPr id="41" name="Text 34"/>
          <p:cNvSpPr/>
          <p:nvPr/>
        </p:nvSpPr>
        <p:spPr>
          <a:xfrm>
            <a:off x="7607808" y="1517904"/>
            <a:ext cx="1426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Attendance Reports</a:t>
            </a:r>
            <a:endParaRPr lang="en-US" sz="1200" dirty="0"/>
          </a:p>
        </p:txBody>
      </p:sp>
      <p:sp>
        <p:nvSpPr>
          <p:cNvPr id="42" name="Text 35"/>
          <p:cNvSpPr/>
          <p:nvPr/>
        </p:nvSpPr>
        <p:spPr>
          <a:xfrm>
            <a:off x="7114032" y="196596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Class-wise percentage report</a:t>
            </a:r>
            <a:endParaRPr lang="en-US" sz="1000" dirty="0"/>
          </a:p>
        </p:txBody>
      </p:sp>
      <p:sp>
        <p:nvSpPr>
          <p:cNvPr id="43" name="Text 36"/>
          <p:cNvSpPr/>
          <p:nvPr/>
        </p:nvSpPr>
        <p:spPr>
          <a:xfrm>
            <a:off x="7114032" y="2313432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Date-range filter — daily to full year</a:t>
            </a:r>
            <a:endParaRPr lang="en-US" sz="1000" dirty="0"/>
          </a:p>
        </p:txBody>
      </p:sp>
      <p:sp>
        <p:nvSpPr>
          <p:cNvPr id="44" name="Text 37"/>
          <p:cNvSpPr/>
          <p:nvPr/>
        </p:nvSpPr>
        <p:spPr>
          <a:xfrm>
            <a:off x="7114032" y="2660904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Green &gt;90%, Orange 75-90%, Red &lt;75%</a:t>
            </a:r>
            <a:endParaRPr lang="en-US" sz="1000" dirty="0"/>
          </a:p>
        </p:txBody>
      </p:sp>
      <p:sp>
        <p:nvSpPr>
          <p:cNvPr id="45" name="Text 38"/>
          <p:cNvSpPr/>
          <p:nvPr/>
        </p:nvSpPr>
        <p:spPr>
          <a:xfrm>
            <a:off x="7114032" y="3008376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Student-wise monthly record</a:t>
            </a:r>
            <a:endParaRPr lang="en-US" sz="1000" dirty="0"/>
          </a:p>
        </p:txBody>
      </p:sp>
      <p:sp>
        <p:nvSpPr>
          <p:cNvPr id="46" name="Text 39"/>
          <p:cNvSpPr/>
          <p:nvPr/>
        </p:nvSpPr>
        <p:spPr>
          <a:xfrm>
            <a:off x="7114032" y="3355848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Defaulter list by threshold</a:t>
            </a:r>
            <a:endParaRPr lang="en-US" sz="1000" dirty="0"/>
          </a:p>
        </p:txBody>
      </p:sp>
      <p:sp>
        <p:nvSpPr>
          <p:cNvPr id="47" name="Text 40"/>
          <p:cNvSpPr/>
          <p:nvPr/>
        </p:nvSpPr>
        <p:spPr>
          <a:xfrm>
            <a:off x="7114032" y="3703320"/>
            <a:ext cx="193852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Export to PDF for records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4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Management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389888"/>
            <a:ext cx="4096512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493776" y="15179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🏗️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4128" y="1517904"/>
            <a:ext cx="33284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Setup Fee Heads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1024128" y="1847088"/>
            <a:ext cx="3328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categories once: Tuition, Transport, Library, Exam Fee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480560" y="1755648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E65100"/>
                </a:solidFill>
              </a:rPr>
              <a:t>→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4663440" y="1389888"/>
            <a:ext cx="4096512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4791456" y="15179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📋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5321808" y="1517904"/>
            <a:ext cx="33284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Create Fee Structure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5321808" y="1847088"/>
            <a:ext cx="3328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Assign amounts per class (e.g. Class 1: Tuition ₹500/month)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365760" y="2615184"/>
            <a:ext cx="4096512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493776" y="2743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📄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1024128" y="2743200"/>
            <a:ext cx="33284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Generate Invoice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1024128" y="3072384"/>
            <a:ext cx="3328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student → amounts auto-fill from structure → set due date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480560" y="2980944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E65100"/>
                </a:solidFill>
              </a:rPr>
              <a:t>→</a:t>
            </a:r>
            <a:endParaRPr lang="en-US" sz="1800" dirty="0"/>
          </a:p>
        </p:txBody>
      </p:sp>
      <p:sp>
        <p:nvSpPr>
          <p:cNvPr id="20" name="Shape 17"/>
          <p:cNvSpPr/>
          <p:nvPr/>
        </p:nvSpPr>
        <p:spPr>
          <a:xfrm>
            <a:off x="4663440" y="2615184"/>
            <a:ext cx="4096512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1" name="Text 18"/>
          <p:cNvSpPr/>
          <p:nvPr/>
        </p:nvSpPr>
        <p:spPr>
          <a:xfrm>
            <a:off x="4791456" y="2743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💳</a:t>
            </a:r>
            <a:endParaRPr lang="en-US" sz="2200" dirty="0"/>
          </a:p>
        </p:txBody>
      </p:sp>
      <p:sp>
        <p:nvSpPr>
          <p:cNvPr id="22" name="Text 19"/>
          <p:cNvSpPr/>
          <p:nvPr/>
        </p:nvSpPr>
        <p:spPr>
          <a:xfrm>
            <a:off x="5321808" y="2743200"/>
            <a:ext cx="33284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Collect Payment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5321808" y="3072384"/>
            <a:ext cx="3328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/ UPI / Cheque → payment receipt auto-numbered → PAID status</a:t>
            </a:r>
            <a:endParaRPr lang="en-US" sz="1050" dirty="0"/>
          </a:p>
        </p:txBody>
      </p:sp>
      <p:sp>
        <p:nvSpPr>
          <p:cNvPr id="24" name="Shape 21"/>
          <p:cNvSpPr/>
          <p:nvPr/>
        </p:nvSpPr>
        <p:spPr>
          <a:xfrm>
            <a:off x="365760" y="3840480"/>
            <a:ext cx="4096512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5" name="Text 22"/>
          <p:cNvSpPr/>
          <p:nvPr/>
        </p:nvSpPr>
        <p:spPr>
          <a:xfrm>
            <a:off x="493776" y="396849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📱</a:t>
            </a:r>
            <a:endParaRPr lang="en-US" sz="2200" dirty="0"/>
          </a:p>
        </p:txBody>
      </p:sp>
      <p:sp>
        <p:nvSpPr>
          <p:cNvPr id="26" name="Text 23"/>
          <p:cNvSpPr/>
          <p:nvPr/>
        </p:nvSpPr>
        <p:spPr>
          <a:xfrm>
            <a:off x="1024128" y="3968496"/>
            <a:ext cx="33284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Student Sees in App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1024128" y="4297680"/>
            <a:ext cx="3328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and payment history visible in student app when enabled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4480560" y="4206240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E65100"/>
                </a:solidFill>
              </a:rPr>
              <a:t>→</a:t>
            </a:r>
            <a:endParaRPr lang="en-US" sz="1800" dirty="0"/>
          </a:p>
        </p:txBody>
      </p:sp>
      <p:sp>
        <p:nvSpPr>
          <p:cNvPr id="29" name="Shape 26"/>
          <p:cNvSpPr/>
          <p:nvPr/>
        </p:nvSpPr>
        <p:spPr>
          <a:xfrm>
            <a:off x="4663440" y="3840480"/>
            <a:ext cx="4096512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30" name="Text 27"/>
          <p:cNvSpPr/>
          <p:nvPr/>
        </p:nvSpPr>
        <p:spPr>
          <a:xfrm>
            <a:off x="4791456" y="396849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000000"/>
                </a:solidFill>
              </a:rPr>
              <a:t>📊</a:t>
            </a:r>
            <a:endParaRPr lang="en-US" sz="2200" dirty="0"/>
          </a:p>
        </p:txBody>
      </p:sp>
      <p:sp>
        <p:nvSpPr>
          <p:cNvPr id="31" name="Text 28"/>
          <p:cNvSpPr/>
          <p:nvPr/>
        </p:nvSpPr>
        <p:spPr>
          <a:xfrm>
            <a:off x="5321808" y="3968496"/>
            <a:ext cx="33284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Reports &amp; Defaulters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5321808" y="4297680"/>
            <a:ext cx="3328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 collection summary + defaulter list by class or date</a:t>
            </a:r>
            <a:endParaRPr lang="en-US" sz="1050" dirty="0"/>
          </a:p>
        </p:txBody>
      </p:sp>
      <p:sp>
        <p:nvSpPr>
          <p:cNvPr id="33" name="Shape 30"/>
          <p:cNvSpPr/>
          <p:nvPr/>
        </p:nvSpPr>
        <p:spPr>
          <a:xfrm>
            <a:off x="384048" y="4754880"/>
            <a:ext cx="8394192" cy="347472"/>
          </a:xfrm>
          <a:prstGeom prst="roundRect">
            <a:avLst>
              <a:gd name="adj" fmla="val 21053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4000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502920" y="479145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⭐  Invoice &amp; receipt numbers are auto-generated — no manual numbering ever. Push notification sent to student when invoice is generated.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283593">
              <a:alpha val="12000"/>
            </a:srgbClr>
          </a:solidFill>
          <a:ln w="12700">
            <a:solidFill>
              <a:srgbClr val="283593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5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Exams &amp; Results — Dual System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335024"/>
            <a:ext cx="4133088" cy="2578608"/>
          </a:xfrm>
          <a:prstGeom prst="roundRect">
            <a:avLst>
              <a:gd name="adj" fmla="val 4255"/>
            </a:avLst>
          </a:prstGeom>
          <a:solidFill>
            <a:srgbClr val="E3F2FD"/>
          </a:solidFill>
          <a:ln w="12700">
            <a:solidFill>
              <a:srgbClr val="90CAF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2064" y="1426464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835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 1 — Bulk Exam System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12064" y="1828800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Create Exam Term (Mid-term, Final, Unit Test)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12064" y="2157984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Add Subject Papers — max marks + exam date per class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12064" y="2487168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Bulk Marks Entry — enter for all students at once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12064" y="2816352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④ Live validation — marks turn green (pass) or red (fail)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12064" y="3145536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⑤ Auto grade calculated: A1 (91-100%) → E (below 33%)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12064" y="3474720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⑥ Publish → Report Cards created and visible in student app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63440" y="1335024"/>
            <a:ext cx="4133088" cy="2578608"/>
          </a:xfrm>
          <a:prstGeom prst="roundRect">
            <a:avLst>
              <a:gd name="adj" fmla="val 4255"/>
            </a:avLst>
          </a:prstGeom>
          <a:solidFill>
            <a:srgbClr val="E8F5E9"/>
          </a:solidFill>
          <a:ln w="12700">
            <a:solidFill>
              <a:srgbClr val="A5D6A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809744" y="1426464"/>
            <a:ext cx="3840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 2 — Manual Marksheet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4809744" y="1828800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Go to Report Cards section in admin panel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809744" y="2157984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Select student (searchable dropdown)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809744" y="2487168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Enter exam name (e.g. Half-Yearly 2025-26)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809744" y="2816352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Add subjects one by one with max and pass marks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809744" y="3145536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Grade and percentage auto-calculate as you type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809744" y="3474720"/>
            <a:ext cx="3877056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Generate &amp; Save — PDF ready to print immediately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384048" y="4023360"/>
            <a:ext cx="8394192" cy="347472"/>
          </a:xfrm>
          <a:prstGeom prst="roundRect">
            <a:avLst>
              <a:gd name="adj" fmla="val 21053"/>
            </a:avLst>
          </a:prstGeom>
          <a:solidFill>
            <a:srgbClr val="1565C0">
              <a:alpha val="12000"/>
            </a:srgbClr>
          </a:solidFill>
          <a:ln w="12700">
            <a:solidFill>
              <a:srgbClr val="1565C0">
                <a:alpha val="40000"/>
              </a:srgbClr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02920" y="405993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Both methods run simultaneously — admin controls which is active from Module Settings. Bulk exam results auto-appear in manual marksheet section after publishing.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365760" y="457200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 Grade Scale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365760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365760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A1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365760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91-100%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1627632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1627632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388E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A2</a:t>
            </a:r>
            <a:endParaRPr lang="en-US" sz="1300" dirty="0"/>
          </a:p>
        </p:txBody>
      </p:sp>
      <p:sp>
        <p:nvSpPr>
          <p:cNvPr id="30" name="Text 27"/>
          <p:cNvSpPr/>
          <p:nvPr/>
        </p:nvSpPr>
        <p:spPr>
          <a:xfrm>
            <a:off x="1627632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81-90%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2889504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2889504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B1</a:t>
            </a:r>
            <a:endParaRPr lang="en-US" sz="1300" dirty="0"/>
          </a:p>
        </p:txBody>
      </p:sp>
      <p:sp>
        <p:nvSpPr>
          <p:cNvPr id="33" name="Text 30"/>
          <p:cNvSpPr/>
          <p:nvPr/>
        </p:nvSpPr>
        <p:spPr>
          <a:xfrm>
            <a:off x="2889504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71-80%</a:t>
            </a:r>
            <a:endParaRPr lang="en-US" sz="900" dirty="0"/>
          </a:p>
        </p:txBody>
      </p:sp>
      <p:sp>
        <p:nvSpPr>
          <p:cNvPr id="34" name="Shape 31"/>
          <p:cNvSpPr/>
          <p:nvPr/>
        </p:nvSpPr>
        <p:spPr>
          <a:xfrm>
            <a:off x="4151376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4151376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976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B2</a:t>
            </a:r>
            <a:endParaRPr lang="en-US" sz="1300" dirty="0"/>
          </a:p>
        </p:txBody>
      </p:sp>
      <p:sp>
        <p:nvSpPr>
          <p:cNvPr id="36" name="Text 33"/>
          <p:cNvSpPr/>
          <p:nvPr/>
        </p:nvSpPr>
        <p:spPr>
          <a:xfrm>
            <a:off x="4151376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61-70%</a:t>
            </a:r>
            <a:endParaRPr lang="en-US" sz="900" dirty="0"/>
          </a:p>
        </p:txBody>
      </p:sp>
      <p:sp>
        <p:nvSpPr>
          <p:cNvPr id="37" name="Shape 34"/>
          <p:cNvSpPr/>
          <p:nvPr/>
        </p:nvSpPr>
        <p:spPr>
          <a:xfrm>
            <a:off x="5413248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5413248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300" dirty="0"/>
          </a:p>
        </p:txBody>
      </p:sp>
      <p:sp>
        <p:nvSpPr>
          <p:cNvPr id="39" name="Text 36"/>
          <p:cNvSpPr/>
          <p:nvPr/>
        </p:nvSpPr>
        <p:spPr>
          <a:xfrm>
            <a:off x="5413248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51-60%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>
            <a:off x="6675120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6675120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1300" dirty="0"/>
          </a:p>
        </p:txBody>
      </p:sp>
      <p:sp>
        <p:nvSpPr>
          <p:cNvPr id="42" name="Text 39"/>
          <p:cNvSpPr/>
          <p:nvPr/>
        </p:nvSpPr>
        <p:spPr>
          <a:xfrm>
            <a:off x="6675120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33-50%</a:t>
            </a:r>
            <a:endParaRPr lang="en-US" sz="900" dirty="0"/>
          </a:p>
        </p:txBody>
      </p:sp>
      <p:sp>
        <p:nvSpPr>
          <p:cNvPr id="43" name="Shape 40"/>
          <p:cNvSpPr/>
          <p:nvPr/>
        </p:nvSpPr>
        <p:spPr>
          <a:xfrm>
            <a:off x="7936992" y="4846320"/>
            <a:ext cx="1170432" cy="621792"/>
          </a:xfrm>
          <a:prstGeom prst="roundRect">
            <a:avLst>
              <a:gd name="adj" fmla="val 8824"/>
            </a:avLst>
          </a:prstGeom>
          <a:solidFill>
            <a:srgbClr val="F4F7FC"/>
          </a:solidFill>
          <a:ln w="12700">
            <a:solidFill>
              <a:srgbClr val="E0E6F8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7936992" y="4864608"/>
            <a:ext cx="1170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1300" dirty="0"/>
          </a:p>
        </p:txBody>
      </p:sp>
      <p:sp>
        <p:nvSpPr>
          <p:cNvPr id="45" name="Text 42"/>
          <p:cNvSpPr/>
          <p:nvPr/>
        </p:nvSpPr>
        <p:spPr>
          <a:xfrm>
            <a:off x="7936992" y="5120640"/>
            <a:ext cx="1170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07D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&lt;33%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1A237E">
              <a:alpha val="12000"/>
            </a:srgbClr>
          </a:solidFill>
          <a:ln w="12700">
            <a:solidFill>
              <a:srgbClr val="1A237E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 6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Timetable &amp; Substitution</a:t>
            </a:r>
            <a:endParaRPr lang="en-US" sz="28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5008" y="475488"/>
            <a:ext cx="658368" cy="6583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29184" y="1371600"/>
            <a:ext cx="2834640" cy="3493008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29184" y="1371600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1A237E"/>
          </a:solidFill>
          <a:ln w="12700">
            <a:solidFill>
              <a:srgbClr val="1A237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329184" y="1408176"/>
            <a:ext cx="2834640" cy="36576"/>
          </a:xfrm>
          <a:prstGeom prst="rect">
            <a:avLst/>
          </a:prstGeom>
          <a:solidFill>
            <a:srgbClr val="1A237E"/>
          </a:solidFill>
          <a:ln w="12700">
            <a:solidFill>
              <a:srgbClr val="1A237E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9616"/>
            <a:ext cx="384048" cy="38404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14400" y="1517904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Setup Timetable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420624" y="196596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Period-wise schedule per class (Mon–Sat)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20624" y="2313432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Assign teacher + subject per period slot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420624" y="2660904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Break and Lunch periods auto-excluded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20624" y="3008376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Students view timetable in app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420624" y="3355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Teachers view their own schedule in app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3310128" y="1371600"/>
            <a:ext cx="2834640" cy="3493008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3310128" y="1371600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3310128" y="1408176"/>
            <a:ext cx="2834640" cy="3657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44" y="1499616"/>
            <a:ext cx="384048" cy="38404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3895344" y="1517904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Substitution — Smart System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3401568" y="196596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date → all periods for all classes shown</a:t>
            </a:r>
            <a:endParaRPr lang="en-US" sz="1000" dirty="0"/>
          </a:p>
        </p:txBody>
      </p:sp>
      <p:sp>
        <p:nvSpPr>
          <p:cNvPr id="22" name="Text 17"/>
          <p:cNvSpPr/>
          <p:nvPr/>
        </p:nvSpPr>
        <p:spPr>
          <a:xfrm>
            <a:off x="3401568" y="2313432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Absent teachers highlighted in orange automatically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3401568" y="2660904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Cross-checks with Staff Attendance marked that morning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3401568" y="3008376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Assign substitute teacher or mark as Free Period</a:t>
            </a:r>
            <a:endParaRPr lang="en-US" sz="1000" dirty="0"/>
          </a:p>
        </p:txBody>
      </p:sp>
      <p:sp>
        <p:nvSpPr>
          <p:cNvPr id="25" name="Text 20"/>
          <p:cNvSpPr/>
          <p:nvPr/>
        </p:nvSpPr>
        <p:spPr>
          <a:xfrm>
            <a:off x="3401568" y="3355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Sidebar shows red badge count when pending</a:t>
            </a:r>
            <a:endParaRPr lang="en-US" sz="1000" dirty="0"/>
          </a:p>
        </p:txBody>
      </p:sp>
      <p:sp>
        <p:nvSpPr>
          <p:cNvPr id="26" name="Shape 21"/>
          <p:cNvSpPr/>
          <p:nvPr/>
        </p:nvSpPr>
        <p:spPr>
          <a:xfrm>
            <a:off x="6291072" y="1371600"/>
            <a:ext cx="2834640" cy="3493008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7" name="Shape 22"/>
          <p:cNvSpPr/>
          <p:nvPr/>
        </p:nvSpPr>
        <p:spPr>
          <a:xfrm>
            <a:off x="6291072" y="1371600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291072" y="1408176"/>
            <a:ext cx="2834640" cy="3657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88" y="1499616"/>
            <a:ext cx="384048" cy="384048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76288" y="1517904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Workload Report</a:t>
            </a:r>
            <a:endParaRPr lang="en-US" sz="1200" dirty="0"/>
          </a:p>
        </p:txBody>
      </p:sp>
      <p:sp>
        <p:nvSpPr>
          <p:cNvPr id="31" name="Text 25"/>
          <p:cNvSpPr/>
          <p:nvPr/>
        </p:nvSpPr>
        <p:spPr>
          <a:xfrm>
            <a:off x="6382512" y="196596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Periods per teacher per day automatically counted</a:t>
            </a:r>
            <a:endParaRPr lang="en-US" sz="1000" dirty="0"/>
          </a:p>
        </p:txBody>
      </p:sp>
      <p:sp>
        <p:nvSpPr>
          <p:cNvPr id="32" name="Text 26"/>
          <p:cNvSpPr/>
          <p:nvPr/>
        </p:nvSpPr>
        <p:spPr>
          <a:xfrm>
            <a:off x="6382512" y="2313432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Weekly total per teacher summed</a:t>
            </a:r>
            <a:endParaRPr lang="en-US" sz="1000" dirty="0"/>
          </a:p>
        </p:txBody>
      </p:sp>
      <p:sp>
        <p:nvSpPr>
          <p:cNvPr id="33" name="Text 27"/>
          <p:cNvSpPr/>
          <p:nvPr/>
        </p:nvSpPr>
        <p:spPr>
          <a:xfrm>
            <a:off x="6382512" y="2660904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Under 20 periods = Normal (green badge)</a:t>
            </a:r>
            <a:endParaRPr lang="en-US" sz="1000" dirty="0"/>
          </a:p>
        </p:txBody>
      </p:sp>
      <p:sp>
        <p:nvSpPr>
          <p:cNvPr id="34" name="Text 28"/>
          <p:cNvSpPr/>
          <p:nvPr/>
        </p:nvSpPr>
        <p:spPr>
          <a:xfrm>
            <a:off x="6382512" y="3008376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20-29 periods = Heavy (orange badge)</a:t>
            </a:r>
            <a:endParaRPr lang="en-US" sz="1000" dirty="0"/>
          </a:p>
        </p:txBody>
      </p:sp>
      <p:sp>
        <p:nvSpPr>
          <p:cNvPr id="35" name="Text 29"/>
          <p:cNvSpPr/>
          <p:nvPr/>
        </p:nvSpPr>
        <p:spPr>
          <a:xfrm>
            <a:off x="6382512" y="3355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30+ periods = Overloaded (red badge)</a:t>
            </a:r>
            <a:endParaRPr lang="en-US" sz="1000" dirty="0"/>
          </a:p>
        </p:txBody>
      </p:sp>
      <p:sp>
        <p:nvSpPr>
          <p:cNvPr id="36" name="Shape 30"/>
          <p:cNvSpPr/>
          <p:nvPr/>
        </p:nvSpPr>
        <p:spPr>
          <a:xfrm>
            <a:off x="384048" y="4974336"/>
            <a:ext cx="8394192" cy="347472"/>
          </a:xfrm>
          <a:prstGeom prst="roundRect">
            <a:avLst>
              <a:gd name="adj" fmla="val 21053"/>
            </a:avLst>
          </a:prstGeom>
          <a:solidFill>
            <a:srgbClr val="C62828">
              <a:alpha val="12000"/>
            </a:srgbClr>
          </a:solidFill>
          <a:ln w="12700">
            <a:solidFill>
              <a:srgbClr val="C62828">
                <a:alpha val="40000"/>
              </a:srgbClr>
            </a:solidFill>
            <a:prstDash val="solid"/>
          </a:ln>
        </p:spPr>
      </p:sp>
      <p:sp>
        <p:nvSpPr>
          <p:cNvPr id="37" name="Text 31"/>
          <p:cNvSpPr/>
          <p:nvPr/>
        </p:nvSpPr>
        <p:spPr>
          <a:xfrm>
            <a:off x="502920" y="501091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 When a teacher is marked Absent in Staff Attendance → timetable automatically flags their periods with red badge. Admin never has to manually figure out which classes need coverage.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256032"/>
            <a:ext cx="2286000" cy="274320"/>
          </a:xfrm>
          <a:prstGeom prst="roundRect">
            <a:avLst>
              <a:gd name="adj" fmla="val 26667"/>
            </a:avLst>
          </a:prstGeom>
          <a:solidFill>
            <a:srgbClr val="00695C">
              <a:alpha val="12000"/>
            </a:srgbClr>
          </a:solidFill>
          <a:ln w="12700">
            <a:solidFill>
              <a:srgbClr val="00695C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25603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MODULES 7 &amp; 8 OF 12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11480" y="594360"/>
            <a:ext cx="8321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23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Homework, Syllabus &amp; Notices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29184" y="1371600"/>
            <a:ext cx="2834640" cy="3493008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9184" y="1371600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29184" y="1408176"/>
            <a:ext cx="2834640" cy="36576"/>
          </a:xfrm>
          <a:prstGeom prst="rect">
            <a:avLst/>
          </a:prstGeom>
          <a:solidFill>
            <a:srgbClr val="00695C"/>
          </a:solidFill>
          <a:ln w="12700">
            <a:solidFill>
              <a:srgbClr val="00695C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99616"/>
            <a:ext cx="384048" cy="38404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14400" y="1517904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6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Homework Management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20624" y="196596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or teacher assigns homework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420624" y="2313432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Select class, subject, due date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420624" y="2660904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Add description + attach file (PDF or image)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420624" y="3008376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Push notification sent to ALL students in class instantly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420624" y="3355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Students view with due date in app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20624" y="370332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Teachers can assign directly from teacher app too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3310128" y="1371600"/>
            <a:ext cx="2834640" cy="3493008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3310128" y="1371600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00838F"/>
          </a:solidFill>
          <a:ln w="12700">
            <a:solidFill>
              <a:srgbClr val="00838F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3310128" y="1408176"/>
            <a:ext cx="2834640" cy="36576"/>
          </a:xfrm>
          <a:prstGeom prst="rect">
            <a:avLst/>
          </a:prstGeom>
          <a:solidFill>
            <a:srgbClr val="00838F"/>
          </a:solidFill>
          <a:ln w="12700">
            <a:solidFill>
              <a:srgbClr val="00838F"/>
            </a:solidFill>
            <a:prstDash val="solid"/>
          </a:ln>
        </p:spPr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499616"/>
            <a:ext cx="384048" cy="38404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3895344" y="1517904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83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Syllabus Management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3401568" y="196596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Month-wise syllabus per subject per class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3401568" y="2313432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Admin enters topics month by month</a:t>
            </a:r>
            <a:endParaRPr lang="en-US" sz="1000" dirty="0"/>
          </a:p>
        </p:txBody>
      </p:sp>
      <p:sp>
        <p:nvSpPr>
          <p:cNvPr id="23" name="Text 19"/>
          <p:cNvSpPr/>
          <p:nvPr/>
        </p:nvSpPr>
        <p:spPr>
          <a:xfrm>
            <a:off x="3401568" y="2660904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Students view full syllabus in app anytime</a:t>
            </a:r>
            <a:endParaRPr lang="en-US" sz="1000" dirty="0"/>
          </a:p>
        </p:txBody>
      </p:sp>
      <p:sp>
        <p:nvSpPr>
          <p:cNvPr id="24" name="Text 20"/>
          <p:cNvSpPr/>
          <p:nvPr/>
        </p:nvSpPr>
        <p:spPr>
          <a:xfrm>
            <a:off x="3401568" y="3008376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Parents can track what is being taught each month</a:t>
            </a:r>
            <a:endParaRPr lang="en-US" sz="1000" dirty="0"/>
          </a:p>
        </p:txBody>
      </p:sp>
      <p:sp>
        <p:nvSpPr>
          <p:cNvPr id="25" name="Text 21"/>
          <p:cNvSpPr/>
          <p:nvPr/>
        </p:nvSpPr>
        <p:spPr>
          <a:xfrm>
            <a:off x="3401568" y="3355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No printout needed — digital, always updated</a:t>
            </a:r>
            <a:endParaRPr lang="en-US" sz="1000" dirty="0"/>
          </a:p>
        </p:txBody>
      </p:sp>
      <p:sp>
        <p:nvSpPr>
          <p:cNvPr id="26" name="Text 22"/>
          <p:cNvSpPr/>
          <p:nvPr/>
        </p:nvSpPr>
        <p:spPr>
          <a:xfrm>
            <a:off x="3401568" y="370332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Can be updated anytime from admin panel</a:t>
            </a:r>
            <a:endParaRPr lang="en-US" sz="1000" dirty="0"/>
          </a:p>
        </p:txBody>
      </p:sp>
      <p:sp>
        <p:nvSpPr>
          <p:cNvPr id="27" name="Shape 23"/>
          <p:cNvSpPr/>
          <p:nvPr/>
        </p:nvSpPr>
        <p:spPr>
          <a:xfrm>
            <a:off x="6291072" y="1371600"/>
            <a:ext cx="2834640" cy="3493008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12700">
            <a:solidFill>
              <a:srgbClr val="E0E6F8"/>
            </a:solidFill>
            <a:prstDash val="solid"/>
          </a:ln>
          <a:effectLst>
            <a:outerShdw sx="100000" sy="100000" kx="0" ky="0" algn="bl" rotWithShape="0" blurRad="63500" dist="25400" dir="2700000">
              <a:srgbClr val="000000">
                <a:alpha val="8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6291072" y="1371600"/>
            <a:ext cx="2834640" cy="54864"/>
          </a:xfrm>
          <a:prstGeom prst="roundRect">
            <a:avLst>
              <a:gd name="adj" fmla="val 200000"/>
            </a:avLst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9" name="Shape 25"/>
          <p:cNvSpPr/>
          <p:nvPr/>
        </p:nvSpPr>
        <p:spPr>
          <a:xfrm>
            <a:off x="6291072" y="1408176"/>
            <a:ext cx="2834640" cy="3657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pic>
        <p:nvPicPr>
          <p:cNvPr id="3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8" y="1499616"/>
            <a:ext cx="384048" cy="384048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6876288" y="1517904"/>
            <a:ext cx="21396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Notices &amp; Announcements</a:t>
            </a:r>
            <a:endParaRPr lang="en-US" sz="1200" dirty="0"/>
          </a:p>
        </p:txBody>
      </p:sp>
      <p:sp>
        <p:nvSpPr>
          <p:cNvPr id="32" name="Text 27"/>
          <p:cNvSpPr/>
          <p:nvPr/>
        </p:nvSpPr>
        <p:spPr>
          <a:xfrm>
            <a:off x="6382512" y="196596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Create notice with title and full body text</a:t>
            </a:r>
            <a:endParaRPr lang="en-US" sz="1000" dirty="0"/>
          </a:p>
        </p:txBody>
      </p:sp>
      <p:sp>
        <p:nvSpPr>
          <p:cNvPr id="33" name="Text 28"/>
          <p:cNvSpPr/>
          <p:nvPr/>
        </p:nvSpPr>
        <p:spPr>
          <a:xfrm>
            <a:off x="6382512" y="2313432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Target: All / Students Only / Staff Only</a:t>
            </a:r>
            <a:endParaRPr lang="en-US" sz="1000" dirty="0"/>
          </a:p>
        </p:txBody>
      </p:sp>
      <p:sp>
        <p:nvSpPr>
          <p:cNvPr id="34" name="Text 29"/>
          <p:cNvSpPr/>
          <p:nvPr/>
        </p:nvSpPr>
        <p:spPr>
          <a:xfrm>
            <a:off x="6382512" y="2660904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Set publish from and publish until dates</a:t>
            </a:r>
            <a:endParaRPr lang="en-US" sz="1000" dirty="0"/>
          </a:p>
        </p:txBody>
      </p:sp>
      <p:sp>
        <p:nvSpPr>
          <p:cNvPr id="35" name="Text 30"/>
          <p:cNvSpPr/>
          <p:nvPr/>
        </p:nvSpPr>
        <p:spPr>
          <a:xfrm>
            <a:off x="6382512" y="3008376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Latest 5 notices shown on student home screen</a:t>
            </a:r>
            <a:endParaRPr lang="en-US" sz="1000" dirty="0"/>
          </a:p>
        </p:txBody>
      </p:sp>
      <p:sp>
        <p:nvSpPr>
          <p:cNvPr id="36" name="Text 31"/>
          <p:cNvSpPr/>
          <p:nvPr/>
        </p:nvSpPr>
        <p:spPr>
          <a:xfrm>
            <a:off x="6382512" y="3355848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Push notification sent when notice is published</a:t>
            </a:r>
            <a:endParaRPr lang="en-US" sz="1000" dirty="0"/>
          </a:p>
        </p:txBody>
      </p:sp>
      <p:sp>
        <p:nvSpPr>
          <p:cNvPr id="37" name="Text 32"/>
          <p:cNvSpPr/>
          <p:nvPr/>
        </p:nvSpPr>
        <p:spPr>
          <a:xfrm>
            <a:off x="6382512" y="370332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2632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Integrates with school calendar events</a:t>
            </a:r>
            <a:endParaRPr lang="en-US" sz="1000" dirty="0"/>
          </a:p>
        </p:txBody>
      </p:sp>
      <p:sp>
        <p:nvSpPr>
          <p:cNvPr id="38" name="Shape 33"/>
          <p:cNvSpPr/>
          <p:nvPr/>
        </p:nvSpPr>
        <p:spPr>
          <a:xfrm>
            <a:off x="384048" y="4974336"/>
            <a:ext cx="8394192" cy="347472"/>
          </a:xfrm>
          <a:prstGeom prst="roundRect">
            <a:avLst>
              <a:gd name="adj" fmla="val 21053"/>
            </a:avLst>
          </a:prstGeom>
          <a:solidFill>
            <a:srgbClr val="E65100">
              <a:alpha val="12000"/>
            </a:srgbClr>
          </a:solidFill>
          <a:ln w="12700">
            <a:solidFill>
              <a:srgbClr val="E65100">
                <a:alpha val="40000"/>
              </a:srgbClr>
            </a:solidFill>
            <a:prstDash val="solid"/>
          </a:ln>
        </p:spPr>
      </p:sp>
      <p:sp>
        <p:nvSpPr>
          <p:cNvPr id="39" name="Text 34"/>
          <p:cNvSpPr/>
          <p:nvPr/>
        </p:nvSpPr>
        <p:spPr>
          <a:xfrm>
            <a:off x="502920" y="501091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 All three modules trigger automatic push notifications to the app — no manual messaging needed. Works even when app is closed.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DexNest ERP — Complete Feature Demo</dc:title>
  <dc:subject>PptxGenJS Presentation</dc:subject>
  <dc:creator>Dexterosoft</dc:creator>
  <cp:lastModifiedBy>Dexterosoft</cp:lastModifiedBy>
  <cp:revision>1</cp:revision>
  <dcterms:created xsi:type="dcterms:W3CDTF">2026-07-10T06:25:43Z</dcterms:created>
  <dcterms:modified xsi:type="dcterms:W3CDTF">2026-07-10T06:25:43Z</dcterms:modified>
</cp:coreProperties>
</file>